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8" r:id="rId3"/>
    <p:sldId id="279" r:id="rId4"/>
    <p:sldId id="276" r:id="rId5"/>
    <p:sldId id="285" r:id="rId6"/>
    <p:sldId id="286" r:id="rId7"/>
    <p:sldId id="283" r:id="rId8"/>
    <p:sldId id="305" r:id="rId9"/>
    <p:sldId id="288" r:id="rId10"/>
    <p:sldId id="273" r:id="rId11"/>
    <p:sldId id="306" r:id="rId12"/>
    <p:sldId id="291" r:id="rId13"/>
    <p:sldId id="290" r:id="rId14"/>
    <p:sldId id="292" r:id="rId15"/>
    <p:sldId id="293" r:id="rId16"/>
    <p:sldId id="297" r:id="rId17"/>
    <p:sldId id="298" r:id="rId18"/>
    <p:sldId id="294" r:id="rId19"/>
    <p:sldId id="272" r:id="rId20"/>
    <p:sldId id="299" r:id="rId21"/>
    <p:sldId id="271" r:id="rId22"/>
    <p:sldId id="267" r:id="rId23"/>
    <p:sldId id="269" r:id="rId24"/>
    <p:sldId id="270" r:id="rId25"/>
    <p:sldId id="281" r:id="rId26"/>
    <p:sldId id="303" r:id="rId27"/>
    <p:sldId id="304" r:id="rId28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2E8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CA6D5-2D98-408C-AD36-B54DE4F91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690B09-08DD-A731-C696-A85AEA0D4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57BC1-60CB-218D-4152-DB777D97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CD044E-2647-5989-70A5-489D7D91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8F3CAB-979A-93A3-D737-69FB8DE4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89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BF273-6EA9-B416-F7CF-10E15A4E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72D99-4BA3-E215-F1E1-D8AB1EC1C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560DA7-B034-3813-FF80-F4BFD882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E3DEE7-7BFC-4E22-B9DF-AE63E62B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D311C5-32C0-508C-8617-244D1CBD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8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D933A3-971F-27F2-663C-B31BB2C76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A2B2ED-F7EE-78BB-D4F7-CD01B8B28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D01DFF-ECCE-5457-555E-673F28BF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4C036-B722-6F67-5549-FB134B54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986E9E-907F-61A7-35DE-F69B90E0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49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02ECF-1FCC-0B1E-82D9-27620816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7A7693-E14A-2A76-141E-36E9F898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3F4321-7B91-F150-A3F2-1CAB9B7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DC44C7-6A2A-51DF-1DE1-0D45EC0B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40A503-73A4-D87E-9504-DF6042CD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5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58D6C-B5A0-75DA-F317-65BE6206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A81AFC-D989-F3D8-FE74-490713FF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02A3BD-A8CC-8B29-0EB5-6B01B085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83F061-12AA-E8E4-F2E6-DEBC2F5D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899AE-A542-78B9-CCD6-5D392EB9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77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0C803-7FD4-0114-7297-5D784B92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D9C4A-2193-6B59-27AA-E1E44FB86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932787-F5C3-F654-FFD9-5DDC666E5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0E4158-E863-1AE2-4A2B-9A581222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DDBF-FFD3-9B5C-A5E2-E65C95A2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29DC18-A785-98BB-F3B5-C3E98F98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5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A61FF-201D-80F3-4E5E-CAC6BDB5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A33EDE-3B99-5F2C-B68C-444BAC74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9DDC2A-C13C-2D4E-2AB3-F926E2E4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31835F-547F-F082-E0FF-264147049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EF1714-3203-0309-C43B-5E9F85726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097524E-ADE6-9D51-0C85-21F74744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8DC1AF-9584-AEBD-AC75-4E257FFC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6660DD-10AD-F371-49AF-7CA7FD1E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74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E69C6-3B33-2EEE-B49D-4328FD30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ADFCAD-221F-C08F-059A-FBC53FDB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3A3A01-FB5A-DC7D-5579-F7E5E281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2A8AD2-8E2A-33AC-6F90-2CD1E3FA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49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6B9DD8-A602-C09F-108D-3CDBAB04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DA8A68-EFA3-91AF-C839-EE151359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61D4D1-9C73-D807-A57D-1BCD6092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42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9C40-2AE3-0951-852E-4CB0F3C1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DE6B6-BA50-215A-C4B2-DD58AE41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3E9244-1D6F-2F86-D176-83C553760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638537-E42F-8CA2-271E-9BF9281B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B2889F-90C8-AEB8-7925-41DFE526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1EAFF4-CB2D-BDA1-B1FC-0B2D63C2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23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E3FC2-9D04-B75D-6ED6-45E2E91E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C358EA-D341-F62A-CADB-618E8B920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4D718-4C23-860D-6A23-56DC3669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E92F8D-533C-C52F-0F29-5C2F9960F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F6B909-131F-8F15-892C-69E66EE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FF287B-E87E-79A3-227F-0D8520C6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56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D2A6499-0B94-05BF-5676-5CC9A435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EE31A5-474E-B9BE-C1B8-78C74257E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264D9B-58F5-B5C1-B618-F2308A2F6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7DAF8-4472-4AD1-B16E-22F2F3C32205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6132C5-7A4D-1FC0-8F72-8220D6E11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6A4617-65CD-9C17-4AEA-DCC09D663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D2550-DF4E-459D-9864-4C813CE6C1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94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Modèle 3D 43" descr="Terre">
                <a:extLst>
                  <a:ext uri="{FF2B5EF4-FFF2-40B4-BE49-F238E27FC236}">
                    <a16:creationId xmlns:a16="http://schemas.microsoft.com/office/drawing/2014/main" id="{BF29D858-CB06-517D-B35D-1221D31EC1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0783" y="155416"/>
              <a:ext cx="6380556" cy="6380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80556" cy="638055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3005" ay="-493111" az="-1808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42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Modèle 3D 43" descr="Terre">
                <a:extLst>
                  <a:ext uri="{FF2B5EF4-FFF2-40B4-BE49-F238E27FC236}">
                    <a16:creationId xmlns:a16="http://schemas.microsoft.com/office/drawing/2014/main" id="{BF29D858-CB06-517D-B35D-1221D31EC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0783" y="155416"/>
                <a:ext cx="6380556" cy="6380556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606949" y="1582556"/>
            <a:ext cx="5489051" cy="3273113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b="1">
              <a:solidFill>
                <a:srgbClr val="DA0000"/>
              </a:solidFill>
            </a:endParaRPr>
          </a:p>
          <a:p>
            <a:pPr algn="ctr"/>
            <a:r>
              <a:rPr lang="fr-FR" sz="5400" b="1">
                <a:solidFill>
                  <a:srgbClr val="DA0000"/>
                </a:solidFill>
              </a:rPr>
              <a:t>Etude de marché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0661713D-A595-F455-CED1-DB550D9C7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8" t="12760" r="12794" b="10436"/>
          <a:stretch/>
        </p:blipFill>
        <p:spPr>
          <a:xfrm>
            <a:off x="1871278" y="3048355"/>
            <a:ext cx="2779698" cy="11783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302DF2D-2938-90CB-54C6-1D180AD5F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656" y="1582556"/>
            <a:ext cx="219597" cy="2064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5A12307-4538-D396-289C-067E6AAD3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15" y="3222513"/>
            <a:ext cx="219597" cy="2064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80347-5EA2-ADEA-87E2-1188544A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724" y="2553940"/>
            <a:ext cx="219597" cy="2064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5317F03-02F9-DB2B-8158-7E7E2D6B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413" y="1966702"/>
            <a:ext cx="219597" cy="2064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D14E23-8CD8-75C3-3939-20EA74AA2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284" y="5376653"/>
            <a:ext cx="219597" cy="2064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BAD504-474E-0A6A-67ED-5E5B20DF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857" y="2829319"/>
            <a:ext cx="219597" cy="2064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ACF0DC-8B68-0D81-C179-1703E058D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96" y="1087047"/>
            <a:ext cx="219597" cy="20648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AB398BE-799F-D466-7C26-E610BB148C8F}"/>
              </a:ext>
            </a:extLst>
          </p:cNvPr>
          <p:cNvSpPr txBox="1"/>
          <p:nvPr/>
        </p:nvSpPr>
        <p:spPr>
          <a:xfrm>
            <a:off x="9855302" y="6366934"/>
            <a:ext cx="281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Projet P9 – juillet 2022</a:t>
            </a:r>
          </a:p>
        </p:txBody>
      </p:sp>
    </p:spTree>
    <p:extLst>
      <p:ext uri="{BB962C8B-B14F-4D97-AF65-F5344CB8AC3E}">
        <p14:creationId xmlns:p14="http://schemas.microsoft.com/office/powerpoint/2010/main" val="319583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F6096337-9903-2CA4-62C1-9F8936B8A809}"/>
              </a:ext>
            </a:extLst>
          </p:cNvPr>
          <p:cNvSpPr txBox="1"/>
          <p:nvPr/>
        </p:nvSpPr>
        <p:spPr>
          <a:xfrm>
            <a:off x="0" y="6617186"/>
            <a:ext cx="3576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/>
              <a:t>Axe d’inertie = composante principale = variable synthétique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15C718-F93C-E62A-0A3E-E22100C56D24}"/>
              </a:ext>
            </a:extLst>
          </p:cNvPr>
          <p:cNvSpPr txBox="1"/>
          <p:nvPr/>
        </p:nvSpPr>
        <p:spPr>
          <a:xfrm>
            <a:off x="227703" y="1603405"/>
            <a:ext cx="5688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Traitement préalable </a:t>
            </a:r>
            <a:r>
              <a:rPr lang="fr-FR" sz="1200" b="1"/>
              <a:t>:  </a:t>
            </a:r>
            <a:r>
              <a:rPr lang="fr-FR" sz="1200"/>
              <a:t>Centrage et réduction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7ACD70-1890-72CD-6EC4-2A4EE5CEF9A3}"/>
              </a:ext>
            </a:extLst>
          </p:cNvPr>
          <p:cNvSpPr txBox="1"/>
          <p:nvPr/>
        </p:nvSpPr>
        <p:spPr>
          <a:xfrm>
            <a:off x="243887" y="2045079"/>
            <a:ext cx="8463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Principe </a:t>
            </a:r>
            <a:r>
              <a:rPr lang="fr-FR" sz="1600" b="1"/>
              <a:t>:  </a:t>
            </a:r>
            <a:r>
              <a:rPr lang="fr-FR" sz="1600"/>
              <a:t>-</a:t>
            </a:r>
            <a:r>
              <a:rPr lang="fr-FR" sz="1600" b="1"/>
              <a:t> </a:t>
            </a:r>
            <a:r>
              <a:rPr lang="fr-FR" sz="1200"/>
              <a:t>Créer de nouvelles variables en synthétisant les variables existantes</a:t>
            </a:r>
          </a:p>
          <a:p>
            <a:endParaRPr lang="fr-FR" sz="1200"/>
          </a:p>
          <a:p>
            <a:r>
              <a:rPr lang="fr-FR" sz="1200"/>
              <a:t>                          - Projeter les données (individus) sur les plans définis par les nouvelles variables</a:t>
            </a:r>
          </a:p>
          <a:p>
            <a:endParaRPr lang="fr-FR" sz="1200"/>
          </a:p>
          <a:p>
            <a:r>
              <a:rPr lang="fr-FR" sz="1200"/>
              <a:t>                                                                  Meilleure visualisation des données </a:t>
            </a:r>
          </a:p>
          <a:p>
            <a:r>
              <a:rPr lang="fr-FR" sz="1200"/>
              <a:t>                                                                  Corrélation entre les variables</a:t>
            </a:r>
          </a:p>
          <a:p>
            <a:endParaRPr lang="fr-FR" sz="120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C602D685-B2D4-92B4-1862-83EBC2F465EE}"/>
              </a:ext>
            </a:extLst>
          </p:cNvPr>
          <p:cNvSpPr/>
          <p:nvPr/>
        </p:nvSpPr>
        <p:spPr>
          <a:xfrm rot="16200000">
            <a:off x="2244050" y="2950116"/>
            <a:ext cx="238167" cy="314629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091B65B1-9FDC-CE2C-9D7B-420001EA303C}"/>
              </a:ext>
            </a:extLst>
          </p:cNvPr>
          <p:cNvSpPr/>
          <p:nvPr/>
        </p:nvSpPr>
        <p:spPr>
          <a:xfrm>
            <a:off x="304189" y="3595558"/>
            <a:ext cx="11551313" cy="2093143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493772-08BA-40E1-46F4-0D097E5FDBD1}"/>
              </a:ext>
            </a:extLst>
          </p:cNvPr>
          <p:cNvSpPr txBox="1"/>
          <p:nvPr/>
        </p:nvSpPr>
        <p:spPr>
          <a:xfrm>
            <a:off x="255894" y="3649338"/>
            <a:ext cx="106602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1 ère étape</a:t>
            </a:r>
            <a:r>
              <a:rPr lang="fr-FR" sz="1600" b="1"/>
              <a:t> : Choix du nombre composantes principales :  </a:t>
            </a:r>
            <a:r>
              <a:rPr lang="fr-FR" sz="1600">
                <a:solidFill>
                  <a:schemeClr val="bg1"/>
                </a:solidFill>
              </a:rPr>
              <a:t>Eboulis des valeurs propres </a:t>
            </a:r>
            <a:endParaRPr lang="fr-FR" sz="1600" b="1"/>
          </a:p>
          <a:p>
            <a:r>
              <a:rPr lang="fr-FR" sz="1200"/>
              <a:t>                               on cherche à obtenir un maximum de variance avec un minimun de composantes</a:t>
            </a:r>
          </a:p>
          <a:p>
            <a:endParaRPr lang="fr-FR" sz="1200" b="1"/>
          </a:p>
          <a:p>
            <a:r>
              <a:rPr lang="fr-FR" sz="1600" b="1" u="sng"/>
              <a:t>2</a:t>
            </a:r>
            <a:r>
              <a:rPr lang="fr-FR" sz="1600" b="1" u="sng" baseline="30000"/>
              <a:t>ème</a:t>
            </a:r>
            <a:r>
              <a:rPr lang="fr-FR" sz="1600" b="1" u="sng"/>
              <a:t> étape</a:t>
            </a:r>
            <a:r>
              <a:rPr lang="fr-FR" sz="1600" b="1"/>
              <a:t> : Projection des variables sur des plans d’inertie maximale </a:t>
            </a:r>
            <a:r>
              <a:rPr lang="fr-FR" sz="1000"/>
              <a:t>(variance maximale)</a:t>
            </a:r>
            <a:r>
              <a:rPr lang="fr-FR" sz="1000">
                <a:solidFill>
                  <a:schemeClr val="bg1"/>
                </a:solidFill>
              </a:rPr>
              <a:t> </a:t>
            </a:r>
            <a:r>
              <a:rPr lang="fr-FR" sz="1600">
                <a:solidFill>
                  <a:schemeClr val="bg1"/>
                </a:solidFill>
              </a:rPr>
              <a:t>: Cercles des corrélations</a:t>
            </a:r>
            <a:endParaRPr lang="fr-FR" sz="1600" b="1"/>
          </a:p>
          <a:p>
            <a:r>
              <a:rPr lang="fr-FR" sz="1200"/>
              <a:t>                              on observe les corrélations entres les variables et les composantes pour leur attribuer une signification </a:t>
            </a:r>
            <a:r>
              <a:rPr lang="fr-FR" sz="1000"/>
              <a:t>(variables synthétiques)</a:t>
            </a:r>
            <a:r>
              <a:rPr lang="fr-FR" sz="1600">
                <a:solidFill>
                  <a:schemeClr val="bg1"/>
                </a:solidFill>
              </a:rPr>
              <a:t>		</a:t>
            </a:r>
          </a:p>
          <a:p>
            <a:endParaRPr lang="fr-FR" sz="1600" b="1" u="sng"/>
          </a:p>
          <a:p>
            <a:r>
              <a:rPr lang="fr-FR" sz="1600" b="1" u="sng"/>
              <a:t>3</a:t>
            </a:r>
            <a:r>
              <a:rPr lang="fr-FR" sz="1600" b="1" u="sng" baseline="30000"/>
              <a:t>ème</a:t>
            </a:r>
            <a:r>
              <a:rPr lang="fr-FR" sz="1600" b="1" u="sng"/>
              <a:t> étape</a:t>
            </a:r>
            <a:r>
              <a:rPr lang="fr-FR" sz="1600" b="1"/>
              <a:t> : Projection des individus sur les différents plans factoriels</a:t>
            </a:r>
          </a:p>
          <a:p>
            <a:r>
              <a:rPr lang="fr-FR" sz="1200"/>
              <a:t>                            on observe les corrélations entres les individus et les composantes pour déterminer leurs caractéristiques</a:t>
            </a:r>
          </a:p>
          <a:p>
            <a:r>
              <a:rPr lang="fr-FR" sz="1200" b="1"/>
              <a:t>	  </a:t>
            </a:r>
            <a:r>
              <a:rPr lang="fr-FR" sz="1200"/>
              <a:t>on cherche à déterminer le meilleur plan de représentation (plan d’inertie maximale )</a:t>
            </a:r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45348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310F3F5-9764-B4C7-1B0A-F77497072A94}"/>
              </a:ext>
            </a:extLst>
          </p:cNvPr>
          <p:cNvSpPr txBox="1"/>
          <p:nvPr/>
        </p:nvSpPr>
        <p:spPr>
          <a:xfrm>
            <a:off x="191142" y="1521288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Choix du nombre composantes </a:t>
            </a:r>
            <a:r>
              <a:rPr lang="fr-FR" sz="1600" b="1"/>
              <a:t>: 4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6D146479-7F17-3D92-E61B-79E44D90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32" y="1856418"/>
            <a:ext cx="3044401" cy="24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C120621-32A6-CD3D-7B02-92B802A8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77" y="4301655"/>
            <a:ext cx="3020110" cy="24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9275E37F-FA94-4BEA-EEC3-ECE6AFDDDD04}"/>
              </a:ext>
            </a:extLst>
          </p:cNvPr>
          <p:cNvGrpSpPr/>
          <p:nvPr/>
        </p:nvGrpSpPr>
        <p:grpSpPr>
          <a:xfrm>
            <a:off x="176963" y="1894972"/>
            <a:ext cx="2815369" cy="2012012"/>
            <a:chOff x="234461" y="1416988"/>
            <a:chExt cx="2815369" cy="2012012"/>
          </a:xfrm>
        </p:grpSpPr>
        <p:pic>
          <p:nvPicPr>
            <p:cNvPr id="7184" name="Picture 16">
              <a:extLst>
                <a:ext uri="{FF2B5EF4-FFF2-40B4-BE49-F238E27FC236}">
                  <a16:creationId xmlns:a16="http://schemas.microsoft.com/office/drawing/2014/main" id="{F3C6764A-A226-D806-1163-48FE0C249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61" y="1416988"/>
              <a:ext cx="2815369" cy="201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5715EB8-22D5-B2A9-133D-CC4D3505D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205" y="2027583"/>
              <a:ext cx="9610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BCDCAE74-A7A3-4952-08A7-A1E3A5B50C61}"/>
                </a:ext>
              </a:extLst>
            </p:cNvPr>
            <p:cNvCxnSpPr/>
            <p:nvPr/>
          </p:nvCxnSpPr>
          <p:spPr>
            <a:xfrm>
              <a:off x="1542251" y="2027583"/>
              <a:ext cx="0" cy="1009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7304874-D5FA-2C65-0C0E-4372E11F1EBE}"/>
              </a:ext>
            </a:extLst>
          </p:cNvPr>
          <p:cNvGrpSpPr/>
          <p:nvPr/>
        </p:nvGrpSpPr>
        <p:grpSpPr>
          <a:xfrm>
            <a:off x="3126517" y="2512829"/>
            <a:ext cx="997054" cy="605922"/>
            <a:chOff x="3205459" y="2082624"/>
            <a:chExt cx="997054" cy="605922"/>
          </a:xfrm>
        </p:grpSpPr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E661F374-F52B-ED10-D570-A2F411F23320}"/>
                </a:ext>
              </a:extLst>
            </p:cNvPr>
            <p:cNvSpPr/>
            <p:nvPr/>
          </p:nvSpPr>
          <p:spPr>
            <a:xfrm rot="16200000">
              <a:off x="3401025" y="1887058"/>
              <a:ext cx="605922" cy="997054"/>
            </a:xfrm>
            <a:prstGeom prst="downArrow">
              <a:avLst>
                <a:gd name="adj1" fmla="val 77400"/>
                <a:gd name="adj2" fmla="val 4262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6E56B04-81D5-BFBE-82D6-EA6306551D4A}"/>
                </a:ext>
              </a:extLst>
            </p:cNvPr>
            <p:cNvSpPr txBox="1"/>
            <p:nvPr/>
          </p:nvSpPr>
          <p:spPr>
            <a:xfrm>
              <a:off x="3339819" y="2222297"/>
              <a:ext cx="49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APC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0E4D1017-00C0-0CFE-1784-E69E0C701F93}"/>
              </a:ext>
            </a:extLst>
          </p:cNvPr>
          <p:cNvSpPr txBox="1"/>
          <p:nvPr/>
        </p:nvSpPr>
        <p:spPr>
          <a:xfrm>
            <a:off x="1004230" y="2813785"/>
            <a:ext cx="1919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/>
              <a:t>75% de variance expliquée </a:t>
            </a:r>
          </a:p>
          <a:p>
            <a:r>
              <a:rPr lang="fr-FR" sz="1000"/>
              <a:t>par les 4 premières composantes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045093A-921D-5D66-EEDA-3AB139952C0A}"/>
              </a:ext>
            </a:extLst>
          </p:cNvPr>
          <p:cNvSpPr txBox="1"/>
          <p:nvPr/>
        </p:nvSpPr>
        <p:spPr>
          <a:xfrm>
            <a:off x="4171038" y="1500023"/>
            <a:ext cx="2587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Cercles des corrélations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64639F-985A-A6D4-5806-1DFEF03D510A}"/>
              </a:ext>
            </a:extLst>
          </p:cNvPr>
          <p:cNvSpPr txBox="1"/>
          <p:nvPr/>
        </p:nvSpPr>
        <p:spPr>
          <a:xfrm>
            <a:off x="7810838" y="1500023"/>
            <a:ext cx="4619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Projection des individus sur le 1er plan factoriel</a:t>
            </a:r>
          </a:p>
        </p:txBody>
      </p:sp>
      <p:pic>
        <p:nvPicPr>
          <p:cNvPr id="7188" name="Picture 20">
            <a:extLst>
              <a:ext uri="{FF2B5EF4-FFF2-40B4-BE49-F238E27FC236}">
                <a16:creationId xmlns:a16="http://schemas.microsoft.com/office/drawing/2014/main" id="{F02042EA-1FA5-FBE7-C101-9A97FF44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75" y="1894972"/>
            <a:ext cx="3040794" cy="21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FF3E47E1-0378-CE0F-2090-982950212143}"/>
              </a:ext>
            </a:extLst>
          </p:cNvPr>
          <p:cNvSpPr/>
          <p:nvPr/>
        </p:nvSpPr>
        <p:spPr>
          <a:xfrm rot="16200000">
            <a:off x="9117454" y="3224360"/>
            <a:ext cx="1881131" cy="4267962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35FB95-7840-FF6F-A01C-9D1BA38068E3}"/>
              </a:ext>
            </a:extLst>
          </p:cNvPr>
          <p:cNvSpPr txBox="1"/>
          <p:nvPr/>
        </p:nvSpPr>
        <p:spPr>
          <a:xfrm>
            <a:off x="8054671" y="4819368"/>
            <a:ext cx="3568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APC difficile à exploiter</a:t>
            </a:r>
          </a:p>
          <a:p>
            <a:r>
              <a:rPr lang="fr-FR" sz="1600">
                <a:solidFill>
                  <a:schemeClr val="bg1"/>
                </a:solidFill>
              </a:rPr>
              <a:t>Clusters peu différenciés</a:t>
            </a:r>
          </a:p>
          <a:p>
            <a:endParaRPr lang="fr-FR" sz="1600">
              <a:solidFill>
                <a:schemeClr val="bg1"/>
              </a:solidFill>
            </a:endParaRPr>
          </a:p>
          <a:p>
            <a:r>
              <a:rPr lang="fr-FR" sz="1600"/>
              <a:t>Limitation de l’étude au produit volaille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30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D4AB3E5A-A8E1-E855-2B3D-239BDC45F08B}"/>
              </a:ext>
            </a:extLst>
          </p:cNvPr>
          <p:cNvSpPr/>
          <p:nvPr/>
        </p:nvSpPr>
        <p:spPr>
          <a:xfrm>
            <a:off x="291312" y="1463039"/>
            <a:ext cx="4551032" cy="5263763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Préparation des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E3F0582-9BF0-6485-3151-F0F6E71B39ED}"/>
              </a:ext>
            </a:extLst>
          </p:cNvPr>
          <p:cNvGrpSpPr/>
          <p:nvPr/>
        </p:nvGrpSpPr>
        <p:grpSpPr>
          <a:xfrm>
            <a:off x="445377" y="556989"/>
            <a:ext cx="726333" cy="707712"/>
            <a:chOff x="2852285" y="1768499"/>
            <a:chExt cx="726333" cy="70771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3132D00-2290-2063-8141-878F05352AD6}"/>
                </a:ext>
              </a:extLst>
            </p:cNvPr>
            <p:cNvSpPr/>
            <p:nvPr/>
          </p:nvSpPr>
          <p:spPr>
            <a:xfrm>
              <a:off x="2852285" y="1768499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Graphique 9" descr="Base de données">
              <a:extLst>
                <a:ext uri="{FF2B5EF4-FFF2-40B4-BE49-F238E27FC236}">
                  <a16:creationId xmlns:a16="http://schemas.microsoft.com/office/drawing/2014/main" id="{52E380B3-1B34-01EF-6C4E-87CE4631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2491" y="1819395"/>
              <a:ext cx="605919" cy="605919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4CEB388-9A6A-8F12-1BBB-5D63C231E182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E6856A-FFA1-9C9A-FC55-56A356071657}"/>
              </a:ext>
            </a:extLst>
          </p:cNvPr>
          <p:cNvSpPr txBox="1"/>
          <p:nvPr/>
        </p:nvSpPr>
        <p:spPr>
          <a:xfrm>
            <a:off x="445377" y="1698479"/>
            <a:ext cx="35169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/>
              <a:t>df_final</a:t>
            </a:r>
          </a:p>
          <a:p>
            <a:pPr algn="l" rtl="0"/>
            <a:r>
              <a:rPr lang="fr-FR">
                <a:solidFill>
                  <a:schemeClr val="bg1"/>
                </a:solidFill>
                <a:latin typeface="inherit"/>
              </a:rPr>
              <a:t>	</a:t>
            </a:r>
            <a:r>
              <a:rPr lang="fr-FR" sz="1400" i="0">
                <a:solidFill>
                  <a:schemeClr val="bg1"/>
                </a:solidFill>
                <a:effectLst/>
              </a:rPr>
              <a:t>Pays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Nombre d'habitant_2017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Accroiss_pop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PIB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Prod Viande de Volailles</a:t>
            </a:r>
          </a:p>
          <a:p>
            <a:pPr algn="l" rtl="0"/>
            <a:r>
              <a:rPr lang="fr-FR" sz="1400">
                <a:solidFill>
                  <a:schemeClr val="bg1"/>
                </a:solidFill>
              </a:rPr>
              <a:t>	I</a:t>
            </a:r>
            <a:r>
              <a:rPr lang="fr-FR" sz="1400" i="0">
                <a:solidFill>
                  <a:schemeClr val="bg1"/>
                </a:solidFill>
                <a:effectLst/>
              </a:rPr>
              <a:t>mport Viande de Volailles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Dispo_alim Viande de Volailles</a:t>
            </a:r>
          </a:p>
          <a:p>
            <a:pPr algn="l" rtl="0"/>
            <a:r>
              <a:rPr lang="fr-FR" sz="1400" i="0">
                <a:solidFill>
                  <a:schemeClr val="bg1"/>
                </a:solidFill>
                <a:effectLst/>
              </a:rPr>
              <a:t>	Export Viande de Volailles</a:t>
            </a:r>
          </a:p>
          <a:p>
            <a:pPr algn="l" rtl="0"/>
            <a:endParaRPr lang="fr-FR" sz="1400" b="1" i="0" u="sng">
              <a:solidFill>
                <a:srgbClr val="000000"/>
              </a:solidFill>
              <a:effectLst/>
            </a:endParaRPr>
          </a:p>
          <a:p>
            <a:pPr algn="l" rtl="0"/>
            <a:endParaRPr lang="fr-FR" sz="1400">
              <a:solidFill>
                <a:schemeClr val="bg1"/>
              </a:solidFill>
            </a:endParaRPr>
          </a:p>
          <a:p>
            <a:pPr algn="l" rtl="0"/>
            <a:endParaRPr lang="fr-FR" sz="1400" i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8C4196-9B32-2404-540E-BEC0DDA83D33}"/>
              </a:ext>
            </a:extLst>
          </p:cNvPr>
          <p:cNvSpPr txBox="1"/>
          <p:nvPr/>
        </p:nvSpPr>
        <p:spPr>
          <a:xfrm>
            <a:off x="336497" y="4005086"/>
            <a:ext cx="44342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fr-FR" sz="1400" b="1">
                <a:solidFill>
                  <a:srgbClr val="000000"/>
                </a:solidFill>
              </a:rPr>
              <a:t>+  </a:t>
            </a:r>
            <a:r>
              <a:rPr lang="fr-FR" sz="1400" b="1" i="0" u="sng">
                <a:solidFill>
                  <a:srgbClr val="000000"/>
                </a:solidFill>
                <a:effectLst/>
              </a:rPr>
              <a:t>Calcul de nouveaux indicateurs</a:t>
            </a:r>
          </a:p>
          <a:p>
            <a:pPr algn="l" rtl="0"/>
            <a:r>
              <a:rPr lang="fr-FR" sz="1400" b="1">
                <a:solidFill>
                  <a:srgbClr val="000000"/>
                </a:solidFill>
              </a:rPr>
              <a:t>	</a:t>
            </a:r>
            <a:r>
              <a:rPr lang="fr-FR" sz="1400" b="1" i="0">
                <a:effectLst/>
              </a:rPr>
              <a:t>Consommation apparente</a:t>
            </a:r>
            <a:r>
              <a:rPr lang="fr-FR" sz="1400" b="0" i="0">
                <a:effectLst/>
              </a:rPr>
              <a:t> </a:t>
            </a:r>
          </a:p>
          <a:p>
            <a:pPr algn="l" rtl="0"/>
            <a:r>
              <a:rPr lang="fr-FR" sz="1400" b="0" i="0">
                <a:solidFill>
                  <a:schemeClr val="bg1"/>
                </a:solidFill>
                <a:effectLst/>
              </a:rPr>
              <a:t>	      = Production + importation - exportation</a:t>
            </a:r>
          </a:p>
          <a:p>
            <a:pPr algn="l" rtl="0"/>
            <a:r>
              <a:rPr lang="fr-FR" sz="1400" b="1" i="0">
                <a:effectLst/>
              </a:rPr>
              <a:t>	Dépendance aux importations</a:t>
            </a:r>
            <a:r>
              <a:rPr lang="fr-FR" sz="1400" b="0" i="0">
                <a:effectLst/>
              </a:rPr>
              <a:t> </a:t>
            </a:r>
          </a:p>
          <a:p>
            <a:pPr algn="l" rtl="0"/>
            <a:r>
              <a:rPr lang="fr-FR" sz="1400" b="0" i="0">
                <a:solidFill>
                  <a:schemeClr val="bg1"/>
                </a:solidFill>
                <a:effectLst/>
              </a:rPr>
              <a:t>	      = importation/ consommation apparente</a:t>
            </a:r>
          </a:p>
          <a:p>
            <a:pPr algn="l" rtl="0"/>
            <a:r>
              <a:rPr lang="fr-FR" sz="1400" b="1" i="0">
                <a:effectLst/>
              </a:rPr>
              <a:t>	Taux de couverture de la consommation </a:t>
            </a:r>
          </a:p>
          <a:p>
            <a:pPr algn="l" rtl="0"/>
            <a:r>
              <a:rPr lang="fr-FR" sz="1400" b="0" i="0">
                <a:solidFill>
                  <a:schemeClr val="bg1"/>
                </a:solidFill>
                <a:effectLst/>
              </a:rPr>
              <a:t>	      = (production-exportation)/consommation</a:t>
            </a:r>
          </a:p>
          <a:p>
            <a:pPr algn="l" rtl="0"/>
            <a:r>
              <a:rPr lang="fr-FR" sz="1400" b="1"/>
              <a:t>	T</a:t>
            </a:r>
            <a:r>
              <a:rPr lang="fr-FR" sz="1400" b="1" i="0">
                <a:effectLst/>
              </a:rPr>
              <a:t>aux d'auto-approvisionnement</a:t>
            </a:r>
            <a:r>
              <a:rPr lang="fr-FR" sz="1400" b="0" i="0">
                <a:effectLst/>
              </a:rPr>
              <a:t> </a:t>
            </a:r>
          </a:p>
          <a:p>
            <a:pPr algn="l" rtl="0"/>
            <a:r>
              <a:rPr lang="fr-FR" sz="1400" b="0" i="0">
                <a:solidFill>
                  <a:schemeClr val="bg1"/>
                </a:solidFill>
                <a:effectLst/>
              </a:rPr>
              <a:t>	     = production/consommation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D2FCA70-6254-5333-F42C-4959DCD2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7" t="46956" r="19893" b="20348"/>
          <a:stretch/>
        </p:blipFill>
        <p:spPr>
          <a:xfrm>
            <a:off x="5147483" y="2816749"/>
            <a:ext cx="6904279" cy="224226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FEEE192-7E94-C22A-166C-30B166CD4310}"/>
              </a:ext>
            </a:extLst>
          </p:cNvPr>
          <p:cNvSpPr txBox="1"/>
          <p:nvPr/>
        </p:nvSpPr>
        <p:spPr>
          <a:xfrm>
            <a:off x="5088835" y="2508972"/>
            <a:ext cx="138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df_volaille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7A1AC6-547E-5FB0-44D2-02E846380DB5}"/>
              </a:ext>
            </a:extLst>
          </p:cNvPr>
          <p:cNvSpPr txBox="1"/>
          <p:nvPr/>
        </p:nvSpPr>
        <p:spPr>
          <a:xfrm>
            <a:off x="5147483" y="5366794"/>
            <a:ext cx="36307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Unités :</a:t>
            </a:r>
            <a:br>
              <a:rPr lang="fr-FR" sz="1000">
                <a:latin typeface="+mj-lt"/>
              </a:rPr>
            </a:br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Importations, Production, Consommation = millier de tonnes</a:t>
            </a:r>
            <a:br>
              <a:rPr lang="fr-FR" sz="1000">
                <a:latin typeface="+mj-lt"/>
              </a:rPr>
            </a:br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Dispo_alimentaire = kg/pers/an</a:t>
            </a:r>
            <a:endParaRPr lang="fr-FR" sz="1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59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Clusterisation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8BB012-E93E-BF2B-161F-6686CDD38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/>
          <a:stretch/>
        </p:blipFill>
        <p:spPr bwMode="auto">
          <a:xfrm rot="16200000">
            <a:off x="3165329" y="-1963172"/>
            <a:ext cx="5816156" cy="115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122E5-46D7-39D1-B723-0F339B0368F3}"/>
              </a:ext>
            </a:extLst>
          </p:cNvPr>
          <p:cNvSpPr/>
          <p:nvPr/>
        </p:nvSpPr>
        <p:spPr>
          <a:xfrm>
            <a:off x="11448953" y="5160102"/>
            <a:ext cx="210393" cy="2103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5D53C-F63F-31CB-5804-99F012141EC4}"/>
              </a:ext>
            </a:extLst>
          </p:cNvPr>
          <p:cNvSpPr/>
          <p:nvPr/>
        </p:nvSpPr>
        <p:spPr>
          <a:xfrm>
            <a:off x="7073339" y="5176479"/>
            <a:ext cx="210393" cy="21039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F18134-B0C8-E20C-AC7C-53AF1F4191EF}"/>
              </a:ext>
            </a:extLst>
          </p:cNvPr>
          <p:cNvSpPr/>
          <p:nvPr/>
        </p:nvSpPr>
        <p:spPr>
          <a:xfrm>
            <a:off x="3916958" y="5160101"/>
            <a:ext cx="210393" cy="21039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0B25C2-18D0-9964-F9B5-4E9F6B335EF3}"/>
              </a:ext>
            </a:extLst>
          </p:cNvPr>
          <p:cNvSpPr/>
          <p:nvPr/>
        </p:nvSpPr>
        <p:spPr>
          <a:xfrm>
            <a:off x="9809858" y="5136769"/>
            <a:ext cx="210393" cy="210393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0C5CE7-E4E3-B22A-1D04-99DC4B51CFA3}"/>
              </a:ext>
            </a:extLst>
          </p:cNvPr>
          <p:cNvSpPr/>
          <p:nvPr/>
        </p:nvSpPr>
        <p:spPr>
          <a:xfrm>
            <a:off x="2277863" y="5160100"/>
            <a:ext cx="210393" cy="21039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970ED6-730F-27C1-17FF-4312F93D4CC2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3648972" y="2971800"/>
            <a:chExt cx="726333" cy="70771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5B560B7-2D39-1927-8F1D-6C998413A7A0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Hiérarchie">
              <a:extLst>
                <a:ext uri="{FF2B5EF4-FFF2-40B4-BE49-F238E27FC236}">
                  <a16:creationId xmlns:a16="http://schemas.microsoft.com/office/drawing/2014/main" id="{07652612-4F76-3861-F365-7DE8515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5B4A4BA-4DD9-AF55-F17F-9ED0271D1BDE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E108123-7694-6862-4829-661A2CB864E8}"/>
              </a:ext>
            </a:extLst>
          </p:cNvPr>
          <p:cNvCxnSpPr/>
          <p:nvPr/>
        </p:nvCxnSpPr>
        <p:spPr>
          <a:xfrm flipH="1">
            <a:off x="445378" y="5502331"/>
            <a:ext cx="1125090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5A86B702-2BC4-3D2C-8FE6-F368C105FE4E}"/>
              </a:ext>
            </a:extLst>
          </p:cNvPr>
          <p:cNvSpPr txBox="1"/>
          <p:nvPr/>
        </p:nvSpPr>
        <p:spPr>
          <a:xfrm>
            <a:off x="740078" y="5268945"/>
            <a:ext cx="166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Truncated : 5 clusters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50B33E-6449-3290-DCC7-22981BC2B8F4}"/>
              </a:ext>
            </a:extLst>
          </p:cNvPr>
          <p:cNvCxnSpPr/>
          <p:nvPr/>
        </p:nvCxnSpPr>
        <p:spPr>
          <a:xfrm flipH="1">
            <a:off x="470548" y="4462929"/>
            <a:ext cx="1125090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015FE29-97FA-B6A1-CF69-D86B042B5C97}"/>
              </a:ext>
            </a:extLst>
          </p:cNvPr>
          <p:cNvSpPr txBox="1"/>
          <p:nvPr/>
        </p:nvSpPr>
        <p:spPr>
          <a:xfrm>
            <a:off x="740078" y="4185930"/>
            <a:ext cx="166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Truncated : 9 clusters</a:t>
            </a:r>
          </a:p>
        </p:txBody>
      </p:sp>
    </p:spTree>
    <p:extLst>
      <p:ext uri="{BB962C8B-B14F-4D97-AF65-F5344CB8AC3E}">
        <p14:creationId xmlns:p14="http://schemas.microsoft.com/office/powerpoint/2010/main" val="340744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F3038F0F-65C0-8D8D-C3F9-B3670481312F}"/>
              </a:ext>
            </a:extLst>
          </p:cNvPr>
          <p:cNvSpPr/>
          <p:nvPr/>
        </p:nvSpPr>
        <p:spPr>
          <a:xfrm rot="16200000">
            <a:off x="5451212" y="5117926"/>
            <a:ext cx="749457" cy="1036523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Clusterisation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970ED6-730F-27C1-17FF-4312F93D4CC2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3648972" y="2971800"/>
            <a:chExt cx="726333" cy="70771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5B560B7-2D39-1927-8F1D-6C998413A7A0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Hiérarchie">
              <a:extLst>
                <a:ext uri="{FF2B5EF4-FFF2-40B4-BE49-F238E27FC236}">
                  <a16:creationId xmlns:a16="http://schemas.microsoft.com/office/drawing/2014/main" id="{07652612-4F76-3861-F365-7DE8515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00EB9361-2F56-F39D-786D-69691317E007}"/>
              </a:ext>
            </a:extLst>
          </p:cNvPr>
          <p:cNvSpPr/>
          <p:nvPr/>
        </p:nvSpPr>
        <p:spPr>
          <a:xfrm rot="16200000">
            <a:off x="5464634" y="2381344"/>
            <a:ext cx="749457" cy="1036523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28BF56A-D046-F005-92A1-A8AD2998A223}"/>
              </a:ext>
            </a:extLst>
          </p:cNvPr>
          <p:cNvSpPr txBox="1"/>
          <p:nvPr/>
        </p:nvSpPr>
        <p:spPr>
          <a:xfrm>
            <a:off x="5287040" y="2728359"/>
            <a:ext cx="102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CAH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4B65666-928F-59DC-46BC-32B4FBF4D652}"/>
              </a:ext>
            </a:extLst>
          </p:cNvPr>
          <p:cNvSpPr txBox="1"/>
          <p:nvPr/>
        </p:nvSpPr>
        <p:spPr>
          <a:xfrm>
            <a:off x="5287040" y="5482298"/>
            <a:ext cx="102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Kmeans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04DC49F-504A-E633-7E60-164320E8EFEC}"/>
              </a:ext>
            </a:extLst>
          </p:cNvPr>
          <p:cNvSpPr txBox="1"/>
          <p:nvPr/>
        </p:nvSpPr>
        <p:spPr>
          <a:xfrm>
            <a:off x="140926" y="1457325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Hierarchical Clustering Dendrogram</a:t>
            </a:r>
            <a:endParaRPr lang="fr-FR" sz="1600" b="1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7A9672-B56F-BF4F-B95B-4DBF89DD63B6}"/>
              </a:ext>
            </a:extLst>
          </p:cNvPr>
          <p:cNvSpPr txBox="1"/>
          <p:nvPr/>
        </p:nvSpPr>
        <p:spPr>
          <a:xfrm>
            <a:off x="184767" y="4755778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Méthode des Kmeans</a:t>
            </a:r>
            <a:endParaRPr lang="fr-FR" sz="1600" b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C122ED-18B1-0261-2FAB-A1CAA3D44F53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BF51BE-E965-7DCC-46F0-9F51DDED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8"/>
          <a:stretch/>
        </p:blipFill>
        <p:spPr>
          <a:xfrm>
            <a:off x="291312" y="1831025"/>
            <a:ext cx="3112586" cy="27689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22020C-4E4E-BDFE-CB71-D0B28F5AE8BD}"/>
              </a:ext>
            </a:extLst>
          </p:cNvPr>
          <p:cNvSpPr/>
          <p:nvPr/>
        </p:nvSpPr>
        <p:spPr>
          <a:xfrm>
            <a:off x="3408731" y="4021861"/>
            <a:ext cx="210393" cy="2103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8FE4D-467C-C83B-C529-09AB2A16B364}"/>
              </a:ext>
            </a:extLst>
          </p:cNvPr>
          <p:cNvSpPr/>
          <p:nvPr/>
        </p:nvSpPr>
        <p:spPr>
          <a:xfrm>
            <a:off x="3422904" y="3548977"/>
            <a:ext cx="210393" cy="210393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4CD0D-CA17-8EE1-4204-88EEA7DC2243}"/>
              </a:ext>
            </a:extLst>
          </p:cNvPr>
          <p:cNvSpPr/>
          <p:nvPr/>
        </p:nvSpPr>
        <p:spPr>
          <a:xfrm>
            <a:off x="3408730" y="3046248"/>
            <a:ext cx="210393" cy="21039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CFC28-AE6C-B962-8738-6254EC602FE4}"/>
              </a:ext>
            </a:extLst>
          </p:cNvPr>
          <p:cNvSpPr/>
          <p:nvPr/>
        </p:nvSpPr>
        <p:spPr>
          <a:xfrm>
            <a:off x="3422904" y="2512636"/>
            <a:ext cx="210393" cy="21039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CE7C3A-01EA-D578-086C-DAFA81338F3C}"/>
              </a:ext>
            </a:extLst>
          </p:cNvPr>
          <p:cNvSpPr/>
          <p:nvPr/>
        </p:nvSpPr>
        <p:spPr>
          <a:xfrm>
            <a:off x="3408730" y="2013664"/>
            <a:ext cx="210393" cy="21039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345EB2-308E-23BC-3B2D-1B42B812907B}"/>
              </a:ext>
            </a:extLst>
          </p:cNvPr>
          <p:cNvGrpSpPr/>
          <p:nvPr/>
        </p:nvGrpSpPr>
        <p:grpSpPr>
          <a:xfrm>
            <a:off x="6424790" y="1333376"/>
            <a:ext cx="5413340" cy="2683251"/>
            <a:chOff x="6424790" y="1333376"/>
            <a:chExt cx="5413340" cy="268325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1150E9F-8468-25F6-00AC-DF5ADB44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0" t="19777" r="16334" b="15500"/>
            <a:stretch/>
          </p:blipFill>
          <p:spPr>
            <a:xfrm>
              <a:off x="6424790" y="1333376"/>
              <a:ext cx="5413340" cy="268325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132AA34-F511-5DAC-E40E-65E11F082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71" t="19688" r="3248" b="57654"/>
            <a:stretch/>
          </p:blipFill>
          <p:spPr>
            <a:xfrm>
              <a:off x="6838696" y="2643638"/>
              <a:ext cx="378030" cy="805219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AF27C94-D007-B6FE-F761-AB654989AD4E}"/>
              </a:ext>
            </a:extLst>
          </p:cNvPr>
          <p:cNvGrpSpPr/>
          <p:nvPr/>
        </p:nvGrpSpPr>
        <p:grpSpPr>
          <a:xfrm>
            <a:off x="6429012" y="4100208"/>
            <a:ext cx="5409118" cy="2683251"/>
            <a:chOff x="6429012" y="4100208"/>
            <a:chExt cx="5409118" cy="2683251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D8EFF22-A7F8-D527-E84B-F2528A816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46" t="19482" r="17355" b="4101"/>
            <a:stretch/>
          </p:blipFill>
          <p:spPr>
            <a:xfrm>
              <a:off x="6429012" y="4100208"/>
              <a:ext cx="5409118" cy="2683251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FAD1BC7-5FB5-65B0-86B6-92529E2B7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59" t="18051" b="56001"/>
            <a:stretch/>
          </p:blipFill>
          <p:spPr>
            <a:xfrm>
              <a:off x="6891344" y="5261458"/>
              <a:ext cx="465706" cy="916584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4D626-B8FF-40E2-B3FA-512CF99A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16" y="4868067"/>
            <a:ext cx="2756314" cy="19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41A4F09-FF1C-E1C8-44F3-4E1CD3F89076}"/>
              </a:ext>
            </a:extLst>
          </p:cNvPr>
          <p:cNvSpPr txBox="1"/>
          <p:nvPr/>
        </p:nvSpPr>
        <p:spPr>
          <a:xfrm>
            <a:off x="3429589" y="5428549"/>
            <a:ext cx="2034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rgbClr val="C00000"/>
                </a:solidFill>
              </a:rPr>
              <a:t>Nombre de clusters choisis : 5</a:t>
            </a:r>
          </a:p>
        </p:txBody>
      </p:sp>
    </p:spTree>
    <p:extLst>
      <p:ext uri="{BB962C8B-B14F-4D97-AF65-F5344CB8AC3E}">
        <p14:creationId xmlns:p14="http://schemas.microsoft.com/office/powerpoint/2010/main" val="2558359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310F3F5-9764-B4C7-1B0A-F77497072A94}"/>
              </a:ext>
            </a:extLst>
          </p:cNvPr>
          <p:cNvSpPr txBox="1"/>
          <p:nvPr/>
        </p:nvSpPr>
        <p:spPr>
          <a:xfrm>
            <a:off x="277671" y="1503134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Choix du nombre composantes </a:t>
            </a:r>
            <a:r>
              <a:rPr lang="fr-FR" sz="1600" b="1"/>
              <a:t>: 4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275E37F-FA94-4BEA-EEC3-ECE6AFDDDD04}"/>
              </a:ext>
            </a:extLst>
          </p:cNvPr>
          <p:cNvGrpSpPr/>
          <p:nvPr/>
        </p:nvGrpSpPr>
        <p:grpSpPr>
          <a:xfrm>
            <a:off x="557104" y="1894972"/>
            <a:ext cx="2815369" cy="2012012"/>
            <a:chOff x="234461" y="1416988"/>
            <a:chExt cx="2815369" cy="2012012"/>
          </a:xfrm>
        </p:grpSpPr>
        <p:pic>
          <p:nvPicPr>
            <p:cNvPr id="7184" name="Picture 16">
              <a:extLst>
                <a:ext uri="{FF2B5EF4-FFF2-40B4-BE49-F238E27FC236}">
                  <a16:creationId xmlns:a16="http://schemas.microsoft.com/office/drawing/2014/main" id="{F3C6764A-A226-D806-1163-48FE0C249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61" y="1416988"/>
              <a:ext cx="2815369" cy="201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5715EB8-22D5-B2A9-133D-CC4D3505D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205" y="2027583"/>
              <a:ext cx="9610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BCDCAE74-A7A3-4952-08A7-A1E3A5B50C61}"/>
                </a:ext>
              </a:extLst>
            </p:cNvPr>
            <p:cNvCxnSpPr/>
            <p:nvPr/>
          </p:nvCxnSpPr>
          <p:spPr>
            <a:xfrm>
              <a:off x="1542251" y="2027583"/>
              <a:ext cx="0" cy="1009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7304874-D5FA-2C65-0C0E-4372E11F1EBE}"/>
              </a:ext>
            </a:extLst>
          </p:cNvPr>
          <p:cNvGrpSpPr/>
          <p:nvPr/>
        </p:nvGrpSpPr>
        <p:grpSpPr>
          <a:xfrm>
            <a:off x="4070248" y="2505567"/>
            <a:ext cx="997054" cy="605922"/>
            <a:chOff x="3205459" y="2082624"/>
            <a:chExt cx="997054" cy="605922"/>
          </a:xfrm>
        </p:grpSpPr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E661F374-F52B-ED10-D570-A2F411F23320}"/>
                </a:ext>
              </a:extLst>
            </p:cNvPr>
            <p:cNvSpPr/>
            <p:nvPr/>
          </p:nvSpPr>
          <p:spPr>
            <a:xfrm rot="16200000">
              <a:off x="3401025" y="1887058"/>
              <a:ext cx="605922" cy="997054"/>
            </a:xfrm>
            <a:prstGeom prst="downArrow">
              <a:avLst>
                <a:gd name="adj1" fmla="val 77400"/>
                <a:gd name="adj2" fmla="val 4262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6E56B04-81D5-BFBE-82D6-EA6306551D4A}"/>
                </a:ext>
              </a:extLst>
            </p:cNvPr>
            <p:cNvSpPr txBox="1"/>
            <p:nvPr/>
          </p:nvSpPr>
          <p:spPr>
            <a:xfrm>
              <a:off x="3339819" y="2222297"/>
              <a:ext cx="49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APC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0E4D1017-00C0-0CFE-1784-E69E0C701F93}"/>
              </a:ext>
            </a:extLst>
          </p:cNvPr>
          <p:cNvSpPr txBox="1"/>
          <p:nvPr/>
        </p:nvSpPr>
        <p:spPr>
          <a:xfrm>
            <a:off x="1384371" y="2813785"/>
            <a:ext cx="1919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/>
              <a:t>75% de variance expliquée </a:t>
            </a:r>
          </a:p>
          <a:p>
            <a:r>
              <a:rPr lang="fr-FR" sz="1000"/>
              <a:t>par les 4 premières composantes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045093A-921D-5D66-EEDA-3AB139952C0A}"/>
              </a:ext>
            </a:extLst>
          </p:cNvPr>
          <p:cNvSpPr txBox="1"/>
          <p:nvPr/>
        </p:nvSpPr>
        <p:spPr>
          <a:xfrm>
            <a:off x="4730177" y="1497639"/>
            <a:ext cx="2587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Cercles des corrélations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567429-B333-BE94-C097-7A5CAD5D887F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8CCC2EA-391D-3B1A-90B6-A911DC04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31" y="1572921"/>
            <a:ext cx="5043259" cy="479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DAF14732-DF1D-4071-599F-6DC30BB5ED2A}"/>
              </a:ext>
            </a:extLst>
          </p:cNvPr>
          <p:cNvSpPr/>
          <p:nvPr/>
        </p:nvSpPr>
        <p:spPr>
          <a:xfrm rot="16200000">
            <a:off x="5445070" y="2596624"/>
            <a:ext cx="1981011" cy="4730655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8A3950F-22F2-FCD9-B741-70113E51007E}"/>
              </a:ext>
            </a:extLst>
          </p:cNvPr>
          <p:cNvSpPr/>
          <p:nvPr/>
        </p:nvSpPr>
        <p:spPr>
          <a:xfrm>
            <a:off x="10702457" y="3666899"/>
            <a:ext cx="1081376" cy="240085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00F8E3-3780-272F-000D-40356212C9DF}"/>
              </a:ext>
            </a:extLst>
          </p:cNvPr>
          <p:cNvSpPr txBox="1"/>
          <p:nvPr/>
        </p:nvSpPr>
        <p:spPr>
          <a:xfrm>
            <a:off x="4150170" y="4187011"/>
            <a:ext cx="3891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F1</a:t>
            </a:r>
            <a:r>
              <a:rPr lang="fr-FR" sz="1400">
                <a:solidFill>
                  <a:schemeClr val="bg1"/>
                </a:solidFill>
              </a:rPr>
              <a:t> : représente la </a:t>
            </a:r>
            <a:r>
              <a:rPr lang="fr-FR" sz="1400"/>
              <a:t>production</a:t>
            </a:r>
          </a:p>
          <a:p>
            <a:r>
              <a:rPr lang="fr-FR" sz="1400">
                <a:solidFill>
                  <a:schemeClr val="bg1"/>
                </a:solidFill>
              </a:rPr>
              <a:t>        elle est liée à la consommation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      l’export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      le nombre d’habitant</a:t>
            </a:r>
          </a:p>
          <a:p>
            <a:r>
              <a:rPr lang="fr-FR" sz="1400"/>
              <a:t>F2</a:t>
            </a:r>
            <a:r>
              <a:rPr lang="fr-FR" sz="1400">
                <a:solidFill>
                  <a:schemeClr val="bg1"/>
                </a:solidFill>
              </a:rPr>
              <a:t> : représente la </a:t>
            </a:r>
            <a:r>
              <a:rPr lang="fr-FR" sz="1400"/>
              <a:t>dépendance aux importations</a:t>
            </a:r>
          </a:p>
          <a:p>
            <a:r>
              <a:rPr lang="fr-FR" sz="1400">
                <a:solidFill>
                  <a:schemeClr val="bg1"/>
                </a:solidFill>
              </a:rPr>
              <a:t>        elle est liée à l’importation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      la disponibilité alimentaire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9D827E8-8488-05D0-38A6-ADF5C409C9F6}"/>
              </a:ext>
            </a:extLst>
          </p:cNvPr>
          <p:cNvSpPr/>
          <p:nvPr/>
        </p:nvSpPr>
        <p:spPr>
          <a:xfrm>
            <a:off x="9065813" y="2637289"/>
            <a:ext cx="833560" cy="225181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28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045093A-921D-5D66-EEDA-3AB139952C0A}"/>
              </a:ext>
            </a:extLst>
          </p:cNvPr>
          <p:cNvSpPr txBox="1"/>
          <p:nvPr/>
        </p:nvSpPr>
        <p:spPr>
          <a:xfrm>
            <a:off x="281463" y="1497639"/>
            <a:ext cx="2587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Cercles des corrélations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567429-B333-BE94-C097-7A5CAD5D887F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76A827A-98A4-4FFF-5BB3-00B50B5F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1" y="1836193"/>
            <a:ext cx="5043258" cy="4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0F41402-253A-07E6-2BE4-E2D95779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34" y="1836193"/>
            <a:ext cx="5043257" cy="47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2399679E-29AB-AB6D-5AD6-ADC3B3617709}"/>
              </a:ext>
            </a:extLst>
          </p:cNvPr>
          <p:cNvSpPr/>
          <p:nvPr/>
        </p:nvSpPr>
        <p:spPr>
          <a:xfrm rot="16200000">
            <a:off x="5895523" y="3394236"/>
            <a:ext cx="1981011" cy="3730745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EBE69ED-A4CB-6DC2-EEA7-6081280B2D0D}"/>
              </a:ext>
            </a:extLst>
          </p:cNvPr>
          <p:cNvSpPr/>
          <p:nvPr/>
        </p:nvSpPr>
        <p:spPr>
          <a:xfrm rot="5400000">
            <a:off x="4260221" y="519732"/>
            <a:ext cx="1981011" cy="3730745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406D6A-6983-BA6B-5328-B66F6AA35804}"/>
              </a:ext>
            </a:extLst>
          </p:cNvPr>
          <p:cNvSpPr txBox="1"/>
          <p:nvPr/>
        </p:nvSpPr>
        <p:spPr>
          <a:xfrm>
            <a:off x="3657600" y="2003170"/>
            <a:ext cx="3617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F3</a:t>
            </a:r>
            <a:r>
              <a:rPr lang="fr-FR" sz="1400">
                <a:solidFill>
                  <a:schemeClr val="bg1"/>
                </a:solidFill>
              </a:rPr>
              <a:t> : représente </a:t>
            </a:r>
            <a:r>
              <a:rPr lang="fr-FR" sz="1400"/>
              <a:t>l’accroissement de population</a:t>
            </a:r>
          </a:p>
          <a:p>
            <a:r>
              <a:rPr lang="fr-FR" sz="1400">
                <a:solidFill>
                  <a:schemeClr val="bg1"/>
                </a:solidFill>
              </a:rPr>
              <a:t>       elle est inversement liée au :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PIB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la disponibilité alimentaire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C6DA1E-C26F-0791-A95E-5059CDE55CE0}"/>
              </a:ext>
            </a:extLst>
          </p:cNvPr>
          <p:cNvSpPr/>
          <p:nvPr/>
        </p:nvSpPr>
        <p:spPr>
          <a:xfrm>
            <a:off x="2123084" y="2837234"/>
            <a:ext cx="1081376" cy="240085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CEC2881-9E85-38B7-628C-871F6F2FB68A}"/>
              </a:ext>
            </a:extLst>
          </p:cNvPr>
          <p:cNvSpPr/>
          <p:nvPr/>
        </p:nvSpPr>
        <p:spPr>
          <a:xfrm>
            <a:off x="9948373" y="2898855"/>
            <a:ext cx="1213039" cy="240085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91EB49-C754-AE9E-F49B-22B56DBC4003}"/>
              </a:ext>
            </a:extLst>
          </p:cNvPr>
          <p:cNvSpPr txBox="1"/>
          <p:nvPr/>
        </p:nvSpPr>
        <p:spPr>
          <a:xfrm>
            <a:off x="5029577" y="4782554"/>
            <a:ext cx="3617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F4</a:t>
            </a:r>
            <a:r>
              <a:rPr lang="fr-FR" sz="1400">
                <a:solidFill>
                  <a:schemeClr val="bg1"/>
                </a:solidFill>
              </a:rPr>
              <a:t> : représente les </a:t>
            </a:r>
            <a:r>
              <a:rPr lang="fr-FR" sz="1400"/>
              <a:t>importations</a:t>
            </a:r>
          </a:p>
          <a:p>
            <a:r>
              <a:rPr lang="fr-FR" sz="1400">
                <a:solidFill>
                  <a:schemeClr val="bg1"/>
                </a:solidFill>
              </a:rPr>
              <a:t>       elle est liée à :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 l’auto-approvisionnement</a:t>
            </a:r>
          </a:p>
          <a:p>
            <a:r>
              <a:rPr lang="fr-FR" sz="1400">
                <a:solidFill>
                  <a:schemeClr val="bg1"/>
                </a:solidFill>
              </a:rPr>
              <a:t>       et inversement liée à :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              la disponibilité alimentaire</a:t>
            </a:r>
          </a:p>
        </p:txBody>
      </p:sp>
    </p:spTree>
    <p:extLst>
      <p:ext uri="{BB962C8B-B14F-4D97-AF65-F5344CB8AC3E}">
        <p14:creationId xmlns:p14="http://schemas.microsoft.com/office/powerpoint/2010/main" val="98905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5045093A-921D-5D66-EEDA-3AB139952C0A}"/>
              </a:ext>
            </a:extLst>
          </p:cNvPr>
          <p:cNvSpPr txBox="1"/>
          <p:nvPr/>
        </p:nvSpPr>
        <p:spPr>
          <a:xfrm>
            <a:off x="281463" y="1497639"/>
            <a:ext cx="2587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Cercles des corrélations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567429-B333-BE94-C097-7A5CAD5D887F}"/>
              </a:ext>
            </a:extLst>
          </p:cNvPr>
          <p:cNvSpPr txBox="1"/>
          <p:nvPr/>
        </p:nvSpPr>
        <p:spPr>
          <a:xfrm>
            <a:off x="7768188" y="679926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</a:t>
            </a:r>
            <a:r>
              <a:rPr lang="fr-FR" b="1" u="sng" baseline="30000"/>
              <a:t>ème</a:t>
            </a:r>
            <a:r>
              <a:rPr lang="fr-FR" b="1" u="sng"/>
              <a:t> 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 produit volaille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995D44E-88C3-E816-AFF0-53F93C75B342}"/>
              </a:ext>
            </a:extLst>
          </p:cNvPr>
          <p:cNvGrpSpPr/>
          <p:nvPr/>
        </p:nvGrpSpPr>
        <p:grpSpPr>
          <a:xfrm>
            <a:off x="0" y="2871359"/>
            <a:ext cx="4066650" cy="4019518"/>
            <a:chOff x="-16360" y="1842290"/>
            <a:chExt cx="5016221" cy="477133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4D5BD7E-872D-4022-81D1-36C7495F3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360" y="1842290"/>
              <a:ext cx="5016221" cy="477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A8450D5-0B11-6C98-B718-186CD3D9D796}"/>
                </a:ext>
              </a:extLst>
            </p:cNvPr>
            <p:cNvSpPr/>
            <p:nvPr/>
          </p:nvSpPr>
          <p:spPr>
            <a:xfrm>
              <a:off x="3759919" y="3573321"/>
              <a:ext cx="833560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8819975-280C-F7AD-A6EC-E250D495B17F}"/>
                </a:ext>
              </a:extLst>
            </p:cNvPr>
            <p:cNvSpPr/>
            <p:nvPr/>
          </p:nvSpPr>
          <p:spPr>
            <a:xfrm>
              <a:off x="2148179" y="2828121"/>
              <a:ext cx="833560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E74DD97-119B-B351-368A-6E4E68D00943}"/>
              </a:ext>
            </a:extLst>
          </p:cNvPr>
          <p:cNvGrpSpPr/>
          <p:nvPr/>
        </p:nvGrpSpPr>
        <p:grpSpPr>
          <a:xfrm>
            <a:off x="4066650" y="1303735"/>
            <a:ext cx="4066651" cy="3935745"/>
            <a:chOff x="6999171" y="1850877"/>
            <a:chExt cx="5043257" cy="479705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2AB4675-86D6-17F3-EE79-E6A0800EE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171" y="1850877"/>
              <a:ext cx="5043257" cy="47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8EEEA44-3A13-BD44-E8BF-7B465CF3A3EC}"/>
                </a:ext>
              </a:extLst>
            </p:cNvPr>
            <p:cNvSpPr/>
            <p:nvPr/>
          </p:nvSpPr>
          <p:spPr>
            <a:xfrm>
              <a:off x="10751490" y="3901547"/>
              <a:ext cx="833560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113432F-73CE-15BE-3FB8-1AEB53AD803F}"/>
                </a:ext>
              </a:extLst>
            </p:cNvPr>
            <p:cNvSpPr/>
            <p:nvPr/>
          </p:nvSpPr>
          <p:spPr>
            <a:xfrm>
              <a:off x="10334710" y="2940711"/>
              <a:ext cx="1250340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37C78BF-F85D-C3ED-B73C-0163BEAA6407}"/>
              </a:ext>
            </a:extLst>
          </p:cNvPr>
          <p:cNvGrpSpPr/>
          <p:nvPr/>
        </p:nvGrpSpPr>
        <p:grpSpPr>
          <a:xfrm>
            <a:off x="8039599" y="2884079"/>
            <a:ext cx="4152401" cy="4006798"/>
            <a:chOff x="-7307" y="1843172"/>
            <a:chExt cx="5005775" cy="4761399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72AB19F6-D401-5394-9CD4-FE19FF4C7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07" y="1843172"/>
              <a:ext cx="5005775" cy="476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0C5327BA-B138-89A0-212D-2ECD24E91917}"/>
                </a:ext>
              </a:extLst>
            </p:cNvPr>
            <p:cNvSpPr/>
            <p:nvPr/>
          </p:nvSpPr>
          <p:spPr>
            <a:xfrm>
              <a:off x="2727297" y="2899682"/>
              <a:ext cx="1168841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34CF172-5F22-B6D9-2657-9262A05600D5}"/>
                </a:ext>
              </a:extLst>
            </p:cNvPr>
            <p:cNvSpPr/>
            <p:nvPr/>
          </p:nvSpPr>
          <p:spPr>
            <a:xfrm>
              <a:off x="3746391" y="4052880"/>
              <a:ext cx="833560" cy="225181"/>
            </a:xfrm>
            <a:prstGeom prst="ellipse">
              <a:avLst/>
            </a:prstGeom>
            <a:noFill/>
            <a:ln>
              <a:solidFill>
                <a:srgbClr val="D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5975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en composante principale APC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8CC2A3-5E29-87E4-6D15-3DD92D6C7330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18D2111-7377-E00F-7230-D83225B6381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Recherches">
              <a:extLst>
                <a:ext uri="{FF2B5EF4-FFF2-40B4-BE49-F238E27FC236}">
                  <a16:creationId xmlns:a16="http://schemas.microsoft.com/office/drawing/2014/main" id="{A5623E2E-0C84-A60B-E657-9E0EBD43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6064639F-985A-A6D4-5806-1DFEF03D510A}"/>
              </a:ext>
            </a:extLst>
          </p:cNvPr>
          <p:cNvSpPr txBox="1"/>
          <p:nvPr/>
        </p:nvSpPr>
        <p:spPr>
          <a:xfrm>
            <a:off x="6693696" y="1494850"/>
            <a:ext cx="462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Projection des individus sur le 1er plan factoriel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A66C61-0DC4-6824-EFA3-E50D9FF71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5" t="19423" r="17219" b="3259"/>
          <a:stretch/>
        </p:blipFill>
        <p:spPr>
          <a:xfrm>
            <a:off x="299294" y="2015178"/>
            <a:ext cx="6042901" cy="33479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6CD5D1-E84F-0B05-D24C-FDF672B040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01"/>
          <a:stretch/>
        </p:blipFill>
        <p:spPr>
          <a:xfrm>
            <a:off x="6693696" y="4518249"/>
            <a:ext cx="2857103" cy="18672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A67FB1-7193-6E07-950D-7DF3972329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6"/>
          <a:stretch/>
        </p:blipFill>
        <p:spPr>
          <a:xfrm>
            <a:off x="6628686" y="2017797"/>
            <a:ext cx="2857103" cy="18800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445D8F7-A9F5-134C-B73A-9732A26A1C1B}"/>
              </a:ext>
            </a:extLst>
          </p:cNvPr>
          <p:cNvSpPr txBox="1"/>
          <p:nvPr/>
        </p:nvSpPr>
        <p:spPr>
          <a:xfrm>
            <a:off x="6765866" y="4162199"/>
            <a:ext cx="4361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Projection des centroïdes sur le 1er plan factoriel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6F610941-38DB-00DB-0EA3-1053081F96BD}"/>
              </a:ext>
            </a:extLst>
          </p:cNvPr>
          <p:cNvSpPr/>
          <p:nvPr/>
        </p:nvSpPr>
        <p:spPr>
          <a:xfrm rot="5400000">
            <a:off x="10062036" y="1704886"/>
            <a:ext cx="1411203" cy="217572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64C38B8C-8070-454C-E169-DA279F5706FD}"/>
              </a:ext>
            </a:extLst>
          </p:cNvPr>
          <p:cNvSpPr/>
          <p:nvPr/>
        </p:nvSpPr>
        <p:spPr>
          <a:xfrm rot="5400000">
            <a:off x="10062036" y="4275287"/>
            <a:ext cx="1411203" cy="217572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7327A93-8B0E-79E0-7B34-EEC98AD12CAA}"/>
              </a:ext>
            </a:extLst>
          </p:cNvPr>
          <p:cNvSpPr txBox="1"/>
          <p:nvPr/>
        </p:nvSpPr>
        <p:spPr>
          <a:xfrm>
            <a:off x="10185064" y="2377250"/>
            <a:ext cx="1586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Les 5 clusters apparaissent </a:t>
            </a:r>
          </a:p>
          <a:p>
            <a:pPr algn="ctr"/>
            <a:r>
              <a:rPr lang="fr-FR" sz="1600">
                <a:solidFill>
                  <a:schemeClr val="bg1"/>
                </a:solidFill>
              </a:rPr>
              <a:t>clairement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ECB891-8C80-16B2-D841-28B76C2B5FF9}"/>
              </a:ext>
            </a:extLst>
          </p:cNvPr>
          <p:cNvSpPr txBox="1"/>
          <p:nvPr/>
        </p:nvSpPr>
        <p:spPr>
          <a:xfrm>
            <a:off x="10185064" y="5070762"/>
            <a:ext cx="171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Les centroïdes sont bien séparés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46FB7E-701F-18C0-73B0-4153015B0512}"/>
              </a:ext>
            </a:extLst>
          </p:cNvPr>
          <p:cNvSpPr txBox="1"/>
          <p:nvPr/>
        </p:nvSpPr>
        <p:spPr>
          <a:xfrm>
            <a:off x="3480709" y="5082953"/>
            <a:ext cx="292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/>
              <a:t>Clusters obtenus par la méthode des Kmeans</a:t>
            </a:r>
          </a:p>
        </p:txBody>
      </p:sp>
    </p:spTree>
    <p:extLst>
      <p:ext uri="{BB962C8B-B14F-4D97-AF65-F5344CB8AC3E}">
        <p14:creationId xmlns:p14="http://schemas.microsoft.com/office/powerpoint/2010/main" val="374382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groupes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E661F374-F52B-ED10-D570-A2F411F23320}"/>
              </a:ext>
            </a:extLst>
          </p:cNvPr>
          <p:cNvSpPr/>
          <p:nvPr/>
        </p:nvSpPr>
        <p:spPr>
          <a:xfrm>
            <a:off x="3218174" y="4710600"/>
            <a:ext cx="5964908" cy="1968545"/>
          </a:xfrm>
          <a:prstGeom prst="downArrow">
            <a:avLst>
              <a:gd name="adj1" fmla="val 78526"/>
              <a:gd name="adj2" fmla="val 2973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8122E91-90F4-62F3-E285-F3FDBA5BA5BD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16412F7-3188-7CA6-8B23-33F35D9691AC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Graphique 11" descr="Recherches">
              <a:extLst>
                <a:ext uri="{FF2B5EF4-FFF2-40B4-BE49-F238E27FC236}">
                  <a16:creationId xmlns:a16="http://schemas.microsoft.com/office/drawing/2014/main" id="{7D3D3EA2-E57F-885D-33B2-C27C98CB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F8018-7EDA-9B5F-303E-0BFAA40DF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9"/>
          <a:stretch/>
        </p:blipFill>
        <p:spPr bwMode="auto">
          <a:xfrm>
            <a:off x="291312" y="1836888"/>
            <a:ext cx="11686471" cy="272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E8FA2FA-05F7-6B95-3226-ACBBBBB462D5}"/>
              </a:ext>
            </a:extLst>
          </p:cNvPr>
          <p:cNvSpPr txBox="1"/>
          <p:nvPr/>
        </p:nvSpPr>
        <p:spPr>
          <a:xfrm>
            <a:off x="2876746" y="3889396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F1 Production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58EE3D-E607-3563-489B-AE728D378843}"/>
              </a:ext>
            </a:extLst>
          </p:cNvPr>
          <p:cNvSpPr txBox="1"/>
          <p:nvPr/>
        </p:nvSpPr>
        <p:spPr>
          <a:xfrm>
            <a:off x="1279859" y="2212996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F2 Dépendance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F67E08-4A18-7FF7-311A-173D1CFED0F1}"/>
              </a:ext>
            </a:extLst>
          </p:cNvPr>
          <p:cNvSpPr txBox="1"/>
          <p:nvPr/>
        </p:nvSpPr>
        <p:spPr>
          <a:xfrm>
            <a:off x="6839148" y="3715674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F1 Production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0AD6BE-876D-032D-A846-FBAF847D83B1}"/>
              </a:ext>
            </a:extLst>
          </p:cNvPr>
          <p:cNvSpPr txBox="1"/>
          <p:nvPr/>
        </p:nvSpPr>
        <p:spPr>
          <a:xfrm>
            <a:off x="5255510" y="2212113"/>
            <a:ext cx="25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F3 Accr. de population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607323-893E-BD34-FAB2-8E29ADB2AED8}"/>
              </a:ext>
            </a:extLst>
          </p:cNvPr>
          <p:cNvSpPr txBox="1"/>
          <p:nvPr/>
        </p:nvSpPr>
        <p:spPr>
          <a:xfrm>
            <a:off x="10801550" y="3612397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F2 Dépendance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A8C519-FD8E-419B-24BC-7C5444113B39}"/>
              </a:ext>
            </a:extLst>
          </p:cNvPr>
          <p:cNvSpPr txBox="1"/>
          <p:nvPr/>
        </p:nvSpPr>
        <p:spPr>
          <a:xfrm>
            <a:off x="9393308" y="2171356"/>
            <a:ext cx="25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F3 Accr. de population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5F762A-089D-E939-4B72-13119A94E885}"/>
              </a:ext>
            </a:extLst>
          </p:cNvPr>
          <p:cNvSpPr txBox="1"/>
          <p:nvPr/>
        </p:nvSpPr>
        <p:spPr>
          <a:xfrm>
            <a:off x="4134678" y="4710600"/>
            <a:ext cx="4396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0 </a:t>
            </a:r>
            <a:r>
              <a:rPr lang="fr-FR" sz="1400">
                <a:solidFill>
                  <a:schemeClr val="bg1"/>
                </a:solidFill>
              </a:rPr>
              <a:t>: corrélé à la dépendance et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inversement corrélé production</a:t>
            </a:r>
            <a:endParaRPr lang="fr-FR" sz="1400"/>
          </a:p>
          <a:p>
            <a:r>
              <a:rPr lang="fr-FR" sz="1400"/>
              <a:t>Gr 1 </a:t>
            </a:r>
            <a:r>
              <a:rPr lang="fr-FR" sz="1400">
                <a:solidFill>
                  <a:schemeClr val="bg1"/>
                </a:solidFill>
              </a:rPr>
              <a:t>: fortement corrélé à la production</a:t>
            </a:r>
          </a:p>
          <a:p>
            <a:r>
              <a:rPr lang="fr-FR" sz="1400"/>
              <a:t>Gr 2 </a:t>
            </a:r>
            <a:r>
              <a:rPr lang="fr-FR" sz="1400">
                <a:solidFill>
                  <a:schemeClr val="bg1"/>
                </a:solidFill>
              </a:rPr>
              <a:t>: corrélé à l’accroissement de population et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inversement corrélé à la dépendance</a:t>
            </a:r>
            <a:endParaRPr lang="fr-FR" sz="1400"/>
          </a:p>
          <a:p>
            <a:r>
              <a:rPr lang="fr-FR" sz="1400"/>
              <a:t>Gr 3 </a:t>
            </a:r>
            <a:r>
              <a:rPr lang="fr-FR" sz="1400">
                <a:solidFill>
                  <a:schemeClr val="bg1"/>
                </a:solidFill>
              </a:rPr>
              <a:t>: inversement corrélé à l’accroissement de population</a:t>
            </a:r>
          </a:p>
          <a:p>
            <a:r>
              <a:rPr lang="fr-FR" sz="1400"/>
              <a:t>Gr 4 </a:t>
            </a:r>
            <a:r>
              <a:rPr lang="fr-FR" sz="1400">
                <a:solidFill>
                  <a:schemeClr val="bg1"/>
                </a:solidFill>
              </a:rPr>
              <a:t>: fortement corrélé à la dépendance alimentaire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4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Présentation du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4E4C65-369C-5123-19D1-4BBA9B6D930A}"/>
              </a:ext>
            </a:extLst>
          </p:cNvPr>
          <p:cNvSpPr txBox="1"/>
          <p:nvPr/>
        </p:nvSpPr>
        <p:spPr>
          <a:xfrm>
            <a:off x="767128" y="2528044"/>
            <a:ext cx="1156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rgbClr val="DA0000"/>
                </a:solidFill>
              </a:rPr>
              <a:t>Mission</a:t>
            </a:r>
            <a:r>
              <a:rPr lang="fr-FR">
                <a:solidFill>
                  <a:srgbClr val="DA0000"/>
                </a:solidFill>
              </a:rPr>
              <a:t> :</a:t>
            </a:r>
          </a:p>
          <a:p>
            <a:r>
              <a:rPr lang="fr-FR"/>
              <a:t>Réaliser une première analyse des groupements de pays à cibler pour l’exportation de poulets.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7DEEF9-12E0-DDD4-D195-781C4646B06C}"/>
              </a:ext>
            </a:extLst>
          </p:cNvPr>
          <p:cNvSpPr txBox="1"/>
          <p:nvPr/>
        </p:nvSpPr>
        <p:spPr>
          <a:xfrm>
            <a:off x="291312" y="1824535"/>
            <a:ext cx="1156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La poule qui chante, une entreprise française d’agroalimentaire, souhaite se développer à l’international.</a:t>
            </a:r>
          </a:p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8E7159-5D62-4C5C-F53B-C74A0A3A205E}"/>
              </a:ext>
            </a:extLst>
          </p:cNvPr>
          <p:cNvSpPr txBox="1"/>
          <p:nvPr/>
        </p:nvSpPr>
        <p:spPr>
          <a:xfrm>
            <a:off x="2350700" y="4686063"/>
            <a:ext cx="11564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rgbClr val="DA0000"/>
                </a:solidFill>
              </a:rPr>
              <a:t>Demandes</a:t>
            </a:r>
            <a:r>
              <a:rPr lang="fr-FR">
                <a:solidFill>
                  <a:srgbClr val="DA0000"/>
                </a:solidFill>
              </a:rPr>
              <a:t> :</a:t>
            </a:r>
          </a:p>
          <a:p>
            <a:r>
              <a:rPr lang="fr-FR"/>
              <a:t>Clustering par  - classification ascendante hiérarchique</a:t>
            </a:r>
          </a:p>
          <a:p>
            <a:r>
              <a:rPr lang="fr-FR"/>
              <a:t>                           - méthode des Kmeans</a:t>
            </a:r>
          </a:p>
          <a:p>
            <a:endParaRPr lang="fr-FR"/>
          </a:p>
          <a:p>
            <a:r>
              <a:rPr lang="fr-FR"/>
              <a:t>Analyse des variables et des corrélations ACP.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CB5743-E1D3-29F5-D2D0-84386BB79C0A}"/>
              </a:ext>
            </a:extLst>
          </p:cNvPr>
          <p:cNvSpPr txBox="1"/>
          <p:nvPr/>
        </p:nvSpPr>
        <p:spPr>
          <a:xfrm>
            <a:off x="1364737" y="3577420"/>
            <a:ext cx="1156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rgbClr val="DA0000"/>
                </a:solidFill>
              </a:rPr>
              <a:t>Données</a:t>
            </a:r>
            <a:r>
              <a:rPr lang="fr-FR">
                <a:solidFill>
                  <a:srgbClr val="DA0000"/>
                </a:solidFill>
              </a:rPr>
              <a:t> :</a:t>
            </a:r>
          </a:p>
          <a:p>
            <a:r>
              <a:rPr lang="fr-FR"/>
              <a:t>Open data sur le site de la FAO, critères analyse PESTEL.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5C7B6F6-762A-9DB7-0B94-95FD6032530E}"/>
              </a:ext>
            </a:extLst>
          </p:cNvPr>
          <p:cNvGrpSpPr/>
          <p:nvPr/>
        </p:nvGrpSpPr>
        <p:grpSpPr>
          <a:xfrm>
            <a:off x="403961" y="556989"/>
            <a:ext cx="726333" cy="707712"/>
            <a:chOff x="121319" y="4134758"/>
            <a:chExt cx="726333" cy="707712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913200-A6E9-A7C4-8018-A16567646130}"/>
                </a:ext>
              </a:extLst>
            </p:cNvPr>
            <p:cNvSpPr/>
            <p:nvPr/>
          </p:nvSpPr>
          <p:spPr>
            <a:xfrm>
              <a:off x="121319" y="4134758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1BB29A3-74B1-2F96-DCB8-3AC171A05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62" y="4231276"/>
              <a:ext cx="530441" cy="498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72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clusters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08122E91-90F4-62F3-E285-F3FDBA5BA5BD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16412F7-3188-7CA6-8B23-33F35D9691AC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Graphique 11" descr="Recherches">
              <a:extLst>
                <a:ext uri="{FF2B5EF4-FFF2-40B4-BE49-F238E27FC236}">
                  <a16:creationId xmlns:a16="http://schemas.microsoft.com/office/drawing/2014/main" id="{7D3D3EA2-E57F-885D-33B2-C27C98CB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A4B0E-C33B-BAD1-FCC4-4222272E0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91311" y="1882818"/>
            <a:ext cx="11686471" cy="27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C8A9D3-0868-ED84-57E5-9348DF8D552A}"/>
              </a:ext>
            </a:extLst>
          </p:cNvPr>
          <p:cNvSpPr txBox="1"/>
          <p:nvPr/>
        </p:nvSpPr>
        <p:spPr>
          <a:xfrm>
            <a:off x="2823739" y="3548696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F1 Production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729A7E-D046-2D51-F2C8-E549E50B34E3}"/>
              </a:ext>
            </a:extLst>
          </p:cNvPr>
          <p:cNvSpPr txBox="1"/>
          <p:nvPr/>
        </p:nvSpPr>
        <p:spPr>
          <a:xfrm>
            <a:off x="6771794" y="3567132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F2 Dépendance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7734DA-604E-A448-1418-075265600086}"/>
              </a:ext>
            </a:extLst>
          </p:cNvPr>
          <p:cNvSpPr txBox="1"/>
          <p:nvPr/>
        </p:nvSpPr>
        <p:spPr>
          <a:xfrm>
            <a:off x="10369055" y="3689728"/>
            <a:ext cx="25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F3 Accr. de population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543D3F-A6EA-B493-EACA-3E5EE50F959D}"/>
              </a:ext>
            </a:extLst>
          </p:cNvPr>
          <p:cNvSpPr txBox="1"/>
          <p:nvPr/>
        </p:nvSpPr>
        <p:spPr>
          <a:xfrm>
            <a:off x="9638882" y="2165288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F4 Importations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6CEC9F-92DC-C20B-49CD-5D3955847981}"/>
              </a:ext>
            </a:extLst>
          </p:cNvPr>
          <p:cNvSpPr txBox="1"/>
          <p:nvPr/>
        </p:nvSpPr>
        <p:spPr>
          <a:xfrm>
            <a:off x="5327073" y="2165288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F4 Importations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4F3C5F-3CE0-3248-61B8-D15DC44C95A7}"/>
              </a:ext>
            </a:extLst>
          </p:cNvPr>
          <p:cNvSpPr txBox="1"/>
          <p:nvPr/>
        </p:nvSpPr>
        <p:spPr>
          <a:xfrm>
            <a:off x="1223627" y="2303787"/>
            <a:ext cx="1257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>
                    <a:lumMod val="50000"/>
                  </a:schemeClr>
                </a:solidFill>
              </a:rPr>
              <a:t>F4 Importations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B3FA84A-0043-DE33-B6D2-935619DC3D04}"/>
              </a:ext>
            </a:extLst>
          </p:cNvPr>
          <p:cNvSpPr/>
          <p:nvPr/>
        </p:nvSpPr>
        <p:spPr>
          <a:xfrm>
            <a:off x="3218174" y="4710600"/>
            <a:ext cx="5964908" cy="1968545"/>
          </a:xfrm>
          <a:prstGeom prst="downArrow">
            <a:avLst>
              <a:gd name="adj1" fmla="val 78526"/>
              <a:gd name="adj2" fmla="val 3296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98200D2-86C2-3ACF-7F9D-F80F142A75F1}"/>
              </a:ext>
            </a:extLst>
          </p:cNvPr>
          <p:cNvSpPr txBox="1"/>
          <p:nvPr/>
        </p:nvSpPr>
        <p:spPr>
          <a:xfrm>
            <a:off x="4386851" y="4705898"/>
            <a:ext cx="4396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0 </a:t>
            </a:r>
            <a:r>
              <a:rPr lang="fr-FR" sz="1400">
                <a:solidFill>
                  <a:schemeClr val="bg1"/>
                </a:solidFill>
              </a:rPr>
              <a:t>: corrélé à la dépendance et l’accr. de population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inversement corrélé à importation et production</a:t>
            </a:r>
            <a:endParaRPr lang="fr-FR" sz="1400"/>
          </a:p>
          <a:p>
            <a:r>
              <a:rPr lang="fr-FR" sz="1400"/>
              <a:t>Gr 1 </a:t>
            </a:r>
            <a:r>
              <a:rPr lang="fr-FR" sz="1400">
                <a:solidFill>
                  <a:schemeClr val="bg1"/>
                </a:solidFill>
              </a:rPr>
              <a:t>: fortement corrélé à la production</a:t>
            </a:r>
          </a:p>
          <a:p>
            <a:r>
              <a:rPr lang="fr-FR" sz="1400"/>
              <a:t>Gr 2 </a:t>
            </a:r>
            <a:r>
              <a:rPr lang="fr-FR" sz="1400">
                <a:solidFill>
                  <a:schemeClr val="bg1"/>
                </a:solidFill>
              </a:rPr>
              <a:t>: inversement corrélé à la dépendance alim.</a:t>
            </a:r>
          </a:p>
          <a:p>
            <a:r>
              <a:rPr lang="fr-FR" sz="1400"/>
              <a:t>Gr 3 </a:t>
            </a:r>
            <a:r>
              <a:rPr lang="fr-FR" sz="1400">
                <a:solidFill>
                  <a:schemeClr val="bg1"/>
                </a:solidFill>
              </a:rPr>
              <a:t>: corrélé aux importations,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inversement corrélé à l’accr. de population</a:t>
            </a:r>
          </a:p>
          <a:p>
            <a:r>
              <a:rPr lang="fr-FR" sz="1400"/>
              <a:t>Gr 4 </a:t>
            </a:r>
            <a:r>
              <a:rPr lang="fr-FR" sz="1400">
                <a:solidFill>
                  <a:schemeClr val="bg1"/>
                </a:solidFill>
              </a:rPr>
              <a:t>: fortement corrélé aux importations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01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groupes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C907CB-1698-45A4-1822-454A66322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9"/>
          <a:stretch/>
        </p:blipFill>
        <p:spPr>
          <a:xfrm>
            <a:off x="2854109" y="2060936"/>
            <a:ext cx="6325292" cy="42837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E661F374-F52B-ED10-D570-A2F411F23320}"/>
              </a:ext>
            </a:extLst>
          </p:cNvPr>
          <p:cNvSpPr/>
          <p:nvPr/>
        </p:nvSpPr>
        <p:spPr>
          <a:xfrm rot="5400000">
            <a:off x="10033530" y="1528132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733E1FB6-C0E7-4E1B-1A4C-80A8119E69D7}"/>
              </a:ext>
            </a:extLst>
          </p:cNvPr>
          <p:cNvSpPr/>
          <p:nvPr/>
        </p:nvSpPr>
        <p:spPr>
          <a:xfrm rot="5400000">
            <a:off x="10025437" y="2980914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F505203F-62CF-5EAA-CC92-A0204DE5F08D}"/>
              </a:ext>
            </a:extLst>
          </p:cNvPr>
          <p:cNvSpPr/>
          <p:nvPr/>
        </p:nvSpPr>
        <p:spPr>
          <a:xfrm rot="5400000">
            <a:off x="10033528" y="4428141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779313E-980B-F045-5FA6-FBD4C307DC02}"/>
              </a:ext>
            </a:extLst>
          </p:cNvPr>
          <p:cNvSpPr/>
          <p:nvPr/>
        </p:nvSpPr>
        <p:spPr>
          <a:xfrm rot="16200000">
            <a:off x="936184" y="1607026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DD789BA4-0C8F-231E-4043-C3B3713F546D}"/>
              </a:ext>
            </a:extLst>
          </p:cNvPr>
          <p:cNvSpPr/>
          <p:nvPr/>
        </p:nvSpPr>
        <p:spPr>
          <a:xfrm rot="16200000">
            <a:off x="976004" y="3012077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9C6F1E2E-AA6C-66C4-F937-180F8DDC7324}"/>
              </a:ext>
            </a:extLst>
          </p:cNvPr>
          <p:cNvSpPr/>
          <p:nvPr/>
        </p:nvSpPr>
        <p:spPr>
          <a:xfrm rot="16200000">
            <a:off x="967327" y="4393868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E818E8-FFC5-2492-AB3D-FAFE1756F41B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27EFA9D-87C8-4475-D1EB-DC9640349C37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Graphique 12" descr="Recherches">
              <a:extLst>
                <a:ext uri="{FF2B5EF4-FFF2-40B4-BE49-F238E27FC236}">
                  <a16:creationId xmlns:a16="http://schemas.microsoft.com/office/drawing/2014/main" id="{7BB1C52A-F218-EF04-BFA0-C32E5616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AB17A5E-C2B5-33B2-3D21-BE7B1C0CA548}"/>
              </a:ext>
            </a:extLst>
          </p:cNvPr>
          <p:cNvSpPr txBox="1"/>
          <p:nvPr/>
        </p:nvSpPr>
        <p:spPr>
          <a:xfrm>
            <a:off x="291312" y="2536534"/>
            <a:ext cx="244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Gr2</a:t>
            </a:r>
            <a:r>
              <a:rPr lang="fr-FR" sz="1400">
                <a:solidFill>
                  <a:schemeClr val="bg1"/>
                </a:solidFill>
              </a:rPr>
              <a:t> : disponibilité alimentaire la plus faible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C980C58-90F6-867F-AC37-3FE6D875AD7B}"/>
              </a:ext>
            </a:extLst>
          </p:cNvPr>
          <p:cNvSpPr txBox="1"/>
          <p:nvPr/>
        </p:nvSpPr>
        <p:spPr>
          <a:xfrm>
            <a:off x="157544" y="4085367"/>
            <a:ext cx="2174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Gr1</a:t>
            </a:r>
            <a:r>
              <a:rPr lang="fr-FR" sz="1400">
                <a:solidFill>
                  <a:schemeClr val="bg1"/>
                </a:solidFill>
              </a:rPr>
              <a:t> : forte production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5D6996-AA40-6039-F641-B8DAE7575A85}"/>
              </a:ext>
            </a:extLst>
          </p:cNvPr>
          <p:cNvSpPr txBox="1"/>
          <p:nvPr/>
        </p:nvSpPr>
        <p:spPr>
          <a:xfrm>
            <a:off x="207604" y="5446487"/>
            <a:ext cx="2174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Gr1</a:t>
            </a:r>
            <a:r>
              <a:rPr lang="fr-FR" sz="1400">
                <a:solidFill>
                  <a:schemeClr val="bg1"/>
                </a:solidFill>
              </a:rPr>
              <a:t> : pays très peuplés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7E01537-614B-5458-27D4-FA68F086A9E8}"/>
              </a:ext>
            </a:extLst>
          </p:cNvPr>
          <p:cNvSpPr txBox="1"/>
          <p:nvPr/>
        </p:nvSpPr>
        <p:spPr>
          <a:xfrm>
            <a:off x="9913751" y="2398514"/>
            <a:ext cx="2174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Gr4 </a:t>
            </a:r>
            <a:r>
              <a:rPr lang="fr-FR" sz="1400">
                <a:solidFill>
                  <a:schemeClr val="bg1"/>
                </a:solidFill>
              </a:rPr>
              <a:t>: PIB élevé </a:t>
            </a:r>
            <a:endParaRPr lang="fr-FR" sz="1400"/>
          </a:p>
          <a:p>
            <a:r>
              <a:rPr lang="fr-FR" sz="1400"/>
              <a:t>Gr 1 &amp; 3 </a:t>
            </a:r>
            <a:r>
              <a:rPr lang="fr-FR" sz="1400">
                <a:solidFill>
                  <a:schemeClr val="bg1"/>
                </a:solidFill>
              </a:rPr>
              <a:t>: PIB moyen</a:t>
            </a:r>
            <a:endParaRPr lang="fr-FR" sz="1400"/>
          </a:p>
          <a:p>
            <a:r>
              <a:rPr lang="fr-FR" sz="1400"/>
              <a:t>G r0 &amp; 2 </a:t>
            </a:r>
            <a:r>
              <a:rPr lang="fr-FR" sz="1400">
                <a:solidFill>
                  <a:schemeClr val="bg1"/>
                </a:solidFill>
              </a:rPr>
              <a:t>: PIB faible</a:t>
            </a:r>
            <a:endParaRPr lang="fr-FR" sz="14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F66C243-9D19-A46D-1FD5-9CA8C3FB2029}"/>
              </a:ext>
            </a:extLst>
          </p:cNvPr>
          <p:cNvSpPr txBox="1"/>
          <p:nvPr/>
        </p:nvSpPr>
        <p:spPr>
          <a:xfrm>
            <a:off x="10009464" y="3972364"/>
            <a:ext cx="244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Gr4</a:t>
            </a:r>
            <a:r>
              <a:rPr lang="fr-FR" sz="1400">
                <a:solidFill>
                  <a:schemeClr val="bg1"/>
                </a:solidFill>
              </a:rPr>
              <a:t> : plus fortes </a:t>
            </a:r>
          </a:p>
          <a:p>
            <a:r>
              <a:rPr lang="fr-FR" sz="1400">
                <a:solidFill>
                  <a:schemeClr val="bg1"/>
                </a:solidFill>
              </a:rPr>
              <a:t>importations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E8CD4B-15BC-55C9-A1B6-4D0028C49096}"/>
              </a:ext>
            </a:extLst>
          </p:cNvPr>
          <p:cNvSpPr txBox="1"/>
          <p:nvPr/>
        </p:nvSpPr>
        <p:spPr>
          <a:xfrm>
            <a:off x="10071590" y="5286413"/>
            <a:ext cx="2443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Gr0 &amp; 2  </a:t>
            </a:r>
            <a:r>
              <a:rPr lang="fr-FR" sz="1400">
                <a:solidFill>
                  <a:schemeClr val="bg1"/>
                </a:solidFill>
              </a:rPr>
              <a:t>: plus fort accroissement de </a:t>
            </a:r>
          </a:p>
          <a:p>
            <a:r>
              <a:rPr lang="fr-FR" sz="1400">
                <a:solidFill>
                  <a:schemeClr val="bg1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262272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groupes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E661F374-F52B-ED10-D570-A2F411F23320}"/>
              </a:ext>
            </a:extLst>
          </p:cNvPr>
          <p:cNvSpPr/>
          <p:nvPr/>
        </p:nvSpPr>
        <p:spPr>
          <a:xfrm rot="5400000">
            <a:off x="10030831" y="1290642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F505203F-62CF-5EAA-CC92-A0204DE5F08D}"/>
              </a:ext>
            </a:extLst>
          </p:cNvPr>
          <p:cNvSpPr/>
          <p:nvPr/>
        </p:nvSpPr>
        <p:spPr>
          <a:xfrm rot="5400000">
            <a:off x="10030830" y="3232333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779313E-980B-F045-5FA6-FBD4C307DC02}"/>
              </a:ext>
            </a:extLst>
          </p:cNvPr>
          <p:cNvSpPr/>
          <p:nvPr/>
        </p:nvSpPr>
        <p:spPr>
          <a:xfrm rot="16200000">
            <a:off x="902158" y="1245370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9C6F1E2E-AA6C-66C4-F937-180F8DDC7324}"/>
              </a:ext>
            </a:extLst>
          </p:cNvPr>
          <p:cNvSpPr/>
          <p:nvPr/>
        </p:nvSpPr>
        <p:spPr>
          <a:xfrm rot="16200000">
            <a:off x="931159" y="3158272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7F9496-F9D9-A523-21D2-0EAF3F2E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9"/>
          <a:stretch/>
        </p:blipFill>
        <p:spPr>
          <a:xfrm>
            <a:off x="2731823" y="1638572"/>
            <a:ext cx="6469291" cy="34157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044E8CBC-B3C3-6757-42A4-C20575E12763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F29001A-D526-C082-E4D9-EF49D9BE0780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Graphique 9" descr="Recherches">
              <a:extLst>
                <a:ext uri="{FF2B5EF4-FFF2-40B4-BE49-F238E27FC236}">
                  <a16:creationId xmlns:a16="http://schemas.microsoft.com/office/drawing/2014/main" id="{D30D230F-69CB-93B5-9F4C-1FC9D517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6BDE3ED2-F3A8-EA1E-02F4-294AD80F85FD}"/>
              </a:ext>
            </a:extLst>
          </p:cNvPr>
          <p:cNvSpPr txBox="1"/>
          <p:nvPr/>
        </p:nvSpPr>
        <p:spPr>
          <a:xfrm>
            <a:off x="9710441" y="2220149"/>
            <a:ext cx="2174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Gr4</a:t>
            </a:r>
            <a:r>
              <a:rPr lang="fr-FR" sz="1400">
                <a:solidFill>
                  <a:schemeClr val="bg1"/>
                </a:solidFill>
              </a:rPr>
              <a:t> : forte importation, faible consommation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BDD31D-1612-E922-8D2F-0CB484BC8FE9}"/>
              </a:ext>
            </a:extLst>
          </p:cNvPr>
          <p:cNvSpPr txBox="1"/>
          <p:nvPr/>
        </p:nvSpPr>
        <p:spPr>
          <a:xfrm>
            <a:off x="349864" y="2286687"/>
            <a:ext cx="2174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Gr1</a:t>
            </a:r>
            <a:r>
              <a:rPr lang="fr-FR" sz="1400">
                <a:solidFill>
                  <a:schemeClr val="bg1"/>
                </a:solidFill>
              </a:rPr>
              <a:t> : forte consommation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971845-60FE-CFCB-87E2-94E4CB30281F}"/>
              </a:ext>
            </a:extLst>
          </p:cNvPr>
          <p:cNvSpPr txBox="1"/>
          <p:nvPr/>
        </p:nvSpPr>
        <p:spPr>
          <a:xfrm>
            <a:off x="9577973" y="4161839"/>
            <a:ext cx="2421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Gr0</a:t>
            </a:r>
            <a:r>
              <a:rPr lang="fr-FR" sz="1400">
                <a:solidFill>
                  <a:schemeClr val="bg1"/>
                </a:solidFill>
              </a:rPr>
              <a:t> : faible taux </a:t>
            </a:r>
          </a:p>
          <a:p>
            <a:r>
              <a:rPr lang="fr-FR" sz="1400">
                <a:solidFill>
                  <a:schemeClr val="bg1"/>
                </a:solidFill>
              </a:rPr>
              <a:t>d’auto-approvisionnement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9A5312-8267-1110-E649-2D160F1E8EB3}"/>
              </a:ext>
            </a:extLst>
          </p:cNvPr>
          <p:cNvSpPr txBox="1"/>
          <p:nvPr/>
        </p:nvSpPr>
        <p:spPr>
          <a:xfrm>
            <a:off x="280338" y="4062377"/>
            <a:ext cx="2702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Gr4</a:t>
            </a:r>
            <a:r>
              <a:rPr lang="fr-FR" sz="1400">
                <a:solidFill>
                  <a:schemeClr val="bg1"/>
                </a:solidFill>
              </a:rPr>
              <a:t> : taux de couverture </a:t>
            </a:r>
          </a:p>
          <a:p>
            <a:r>
              <a:rPr lang="fr-FR" sz="1400">
                <a:solidFill>
                  <a:schemeClr val="bg1"/>
                </a:solidFill>
              </a:rPr>
              <a:t>de la consommation par</a:t>
            </a:r>
          </a:p>
          <a:p>
            <a:r>
              <a:rPr lang="fr-FR" sz="1400">
                <a:solidFill>
                  <a:schemeClr val="bg1"/>
                </a:solidFill>
              </a:rPr>
              <a:t> la production faible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28810-22C0-E16D-913B-602FF8042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/>
          <a:stretch/>
        </p:blipFill>
        <p:spPr bwMode="auto">
          <a:xfrm>
            <a:off x="2753133" y="5129523"/>
            <a:ext cx="3194994" cy="17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B2D0A217-FB7F-4FC7-3B6D-4DCE002EBBEA}"/>
              </a:ext>
            </a:extLst>
          </p:cNvPr>
          <p:cNvSpPr/>
          <p:nvPr/>
        </p:nvSpPr>
        <p:spPr>
          <a:xfrm rot="16200000">
            <a:off x="931158" y="4744987"/>
            <a:ext cx="1200154" cy="2443793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92C1AAE-0CD4-3405-E4F6-62F4E2B759F8}"/>
              </a:ext>
            </a:extLst>
          </p:cNvPr>
          <p:cNvSpPr txBox="1"/>
          <p:nvPr/>
        </p:nvSpPr>
        <p:spPr>
          <a:xfrm>
            <a:off x="293024" y="5741744"/>
            <a:ext cx="270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Gr1</a:t>
            </a:r>
            <a:r>
              <a:rPr lang="fr-FR" sz="1400">
                <a:solidFill>
                  <a:schemeClr val="bg1"/>
                </a:solidFill>
              </a:rPr>
              <a:t> : plus fortes exportations</a:t>
            </a:r>
          </a:p>
        </p:txBody>
      </p:sp>
    </p:spTree>
    <p:extLst>
      <p:ext uri="{BB962C8B-B14F-4D97-AF65-F5344CB8AC3E}">
        <p14:creationId xmlns:p14="http://schemas.microsoft.com/office/powerpoint/2010/main" val="398976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E1B582A0-9B62-5C09-399A-19263AFEDD18}"/>
              </a:ext>
            </a:extLst>
          </p:cNvPr>
          <p:cNvSpPr/>
          <p:nvPr/>
        </p:nvSpPr>
        <p:spPr>
          <a:xfrm rot="5400000">
            <a:off x="7110592" y="1357453"/>
            <a:ext cx="4141690" cy="5488368"/>
          </a:xfrm>
          <a:prstGeom prst="downArrow">
            <a:avLst>
              <a:gd name="adj1" fmla="val 77400"/>
              <a:gd name="adj2" fmla="val 2068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groupes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19E1A2-01FA-AFE0-DB9F-3BC42074907F}"/>
              </a:ext>
            </a:extLst>
          </p:cNvPr>
          <p:cNvSpPr/>
          <p:nvPr/>
        </p:nvSpPr>
        <p:spPr>
          <a:xfrm>
            <a:off x="5672629" y="4559543"/>
            <a:ext cx="210393" cy="2103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0631A0-0C1A-1950-FDD0-7568E48B519E}"/>
              </a:ext>
            </a:extLst>
          </p:cNvPr>
          <p:cNvSpPr/>
          <p:nvPr/>
        </p:nvSpPr>
        <p:spPr>
          <a:xfrm>
            <a:off x="5664303" y="3369045"/>
            <a:ext cx="210393" cy="210393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9BB21-A022-FBAA-2604-CBA087A40BB1}"/>
              </a:ext>
            </a:extLst>
          </p:cNvPr>
          <p:cNvSpPr/>
          <p:nvPr/>
        </p:nvSpPr>
        <p:spPr>
          <a:xfrm>
            <a:off x="5672628" y="5166806"/>
            <a:ext cx="210393" cy="21039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C10342-0573-430A-A130-E94CB094DDBC}"/>
              </a:ext>
            </a:extLst>
          </p:cNvPr>
          <p:cNvSpPr/>
          <p:nvPr/>
        </p:nvSpPr>
        <p:spPr>
          <a:xfrm>
            <a:off x="5672629" y="3988052"/>
            <a:ext cx="210393" cy="21039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D2481-FA26-200A-7B07-7729B1FE9F77}"/>
              </a:ext>
            </a:extLst>
          </p:cNvPr>
          <p:cNvSpPr/>
          <p:nvPr/>
        </p:nvSpPr>
        <p:spPr>
          <a:xfrm>
            <a:off x="5650689" y="2730759"/>
            <a:ext cx="210393" cy="21039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523AC2-3C6B-F363-4773-11584FB60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4"/>
          <a:stretch/>
        </p:blipFill>
        <p:spPr>
          <a:xfrm>
            <a:off x="575687" y="1737668"/>
            <a:ext cx="5071007" cy="504237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8062490-9500-00F3-5527-BA3123E95E61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5439EEC-E389-977B-4EDE-7520EDE5627A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Graphique 8" descr="Recherches">
              <a:extLst>
                <a:ext uri="{FF2B5EF4-FFF2-40B4-BE49-F238E27FC236}">
                  <a16:creationId xmlns:a16="http://schemas.microsoft.com/office/drawing/2014/main" id="{6B0E988A-90C1-2955-3AC6-329568500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87F8DA8E-08AC-5B96-B8FC-DF50B956722B}"/>
              </a:ext>
            </a:extLst>
          </p:cNvPr>
          <p:cNvSpPr txBox="1"/>
          <p:nvPr/>
        </p:nvSpPr>
        <p:spPr>
          <a:xfrm>
            <a:off x="7338052" y="5157873"/>
            <a:ext cx="474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2</a:t>
            </a:r>
            <a:r>
              <a:rPr lang="fr-FR" sz="1400">
                <a:solidFill>
                  <a:schemeClr val="bg1"/>
                </a:solidFill>
              </a:rPr>
              <a:t> : fortement corrélé à l’accroissement de population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97FA68-433F-7CA4-A817-3EA11AAFC1D2}"/>
              </a:ext>
            </a:extLst>
          </p:cNvPr>
          <p:cNvSpPr txBox="1"/>
          <p:nvPr/>
        </p:nvSpPr>
        <p:spPr>
          <a:xfrm>
            <a:off x="7338052" y="4480233"/>
            <a:ext cx="474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0</a:t>
            </a:r>
            <a:r>
              <a:rPr lang="fr-FR" sz="1400">
                <a:solidFill>
                  <a:schemeClr val="bg1"/>
                </a:solidFill>
              </a:rPr>
              <a:t> : fortement corrélé à l’accroissement de population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et à la disponibilité alimentaire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7C0870-6263-70CF-60A3-B2DA94100A4E}"/>
              </a:ext>
            </a:extLst>
          </p:cNvPr>
          <p:cNvSpPr txBox="1"/>
          <p:nvPr/>
        </p:nvSpPr>
        <p:spPr>
          <a:xfrm>
            <a:off x="7263788" y="2739556"/>
            <a:ext cx="474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4</a:t>
            </a:r>
            <a:r>
              <a:rPr lang="fr-FR" sz="1400">
                <a:solidFill>
                  <a:schemeClr val="bg1"/>
                </a:solidFill>
              </a:rPr>
              <a:t> : fortement corrélé au PIB et aux importations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62096F-047A-9602-3BC4-B6425498D413}"/>
              </a:ext>
            </a:extLst>
          </p:cNvPr>
          <p:cNvSpPr txBox="1"/>
          <p:nvPr/>
        </p:nvSpPr>
        <p:spPr>
          <a:xfrm>
            <a:off x="7263788" y="3317915"/>
            <a:ext cx="474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1</a:t>
            </a:r>
            <a:r>
              <a:rPr lang="fr-FR" sz="1400">
                <a:solidFill>
                  <a:schemeClr val="bg1"/>
                </a:solidFill>
              </a:rPr>
              <a:t> : fortement corrélé à l’export, la consommation, la  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production et à la population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CEFA4E0-CDB8-0EA6-5B29-2B1A293E5A26}"/>
              </a:ext>
            </a:extLst>
          </p:cNvPr>
          <p:cNvSpPr txBox="1"/>
          <p:nvPr/>
        </p:nvSpPr>
        <p:spPr>
          <a:xfrm>
            <a:off x="7263788" y="3930428"/>
            <a:ext cx="474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Gr 3</a:t>
            </a:r>
            <a:r>
              <a:rPr lang="fr-FR" sz="1400">
                <a:solidFill>
                  <a:schemeClr val="bg1"/>
                </a:solidFill>
              </a:rPr>
              <a:t> :  corrélé à la disponibilité, au PIB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255305-BE3F-2CD3-11E9-367857ACA16B}"/>
              </a:ext>
            </a:extLst>
          </p:cNvPr>
          <p:cNvSpPr txBox="1"/>
          <p:nvPr/>
        </p:nvSpPr>
        <p:spPr>
          <a:xfrm>
            <a:off x="225333" y="1356819"/>
            <a:ext cx="441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Clustermap entre les groupes et les variables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3CC213-DC81-4833-7235-463CE751D4FA}"/>
              </a:ext>
            </a:extLst>
          </p:cNvPr>
          <p:cNvSpPr txBox="1"/>
          <p:nvPr/>
        </p:nvSpPr>
        <p:spPr>
          <a:xfrm>
            <a:off x="-29109" y="6611779"/>
            <a:ext cx="2556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Réalisé sur les valeurs normalisées</a:t>
            </a:r>
            <a:endParaRPr lang="fr-FR" sz="1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037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variables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AE9F8C-C1FD-77C6-F5D0-F66F2CCDC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 bwMode="auto">
          <a:xfrm>
            <a:off x="91002" y="2067339"/>
            <a:ext cx="7125287" cy="4182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D26E33AF-C5CE-ECF8-BA76-85F3C06B3EF1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225E2FC-867E-D517-C555-BEF8E0A0F1DC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Recherches">
              <a:extLst>
                <a:ext uri="{FF2B5EF4-FFF2-40B4-BE49-F238E27FC236}">
                  <a16:creationId xmlns:a16="http://schemas.microsoft.com/office/drawing/2014/main" id="{F61D400F-EF06-11F7-706C-E22EF879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CC6C6C9-C379-603F-874B-78F693B13225}"/>
              </a:ext>
            </a:extLst>
          </p:cNvPr>
          <p:cNvSpPr txBox="1"/>
          <p:nvPr/>
        </p:nvSpPr>
        <p:spPr>
          <a:xfrm>
            <a:off x="281463" y="1497639"/>
            <a:ext cx="365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Corrélations entre les variables</a:t>
            </a: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190CFEF7-71A0-95F8-FBF9-6E80E93EBD88}"/>
              </a:ext>
            </a:extLst>
          </p:cNvPr>
          <p:cNvSpPr/>
          <p:nvPr/>
        </p:nvSpPr>
        <p:spPr>
          <a:xfrm rot="5400000">
            <a:off x="7978900" y="1618571"/>
            <a:ext cx="3463082" cy="4360618"/>
          </a:xfrm>
          <a:prstGeom prst="downArrow">
            <a:avLst>
              <a:gd name="adj1" fmla="val 77400"/>
              <a:gd name="adj2" fmla="val 2068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EA6551-9E51-999D-7A38-580008620FAD}"/>
              </a:ext>
            </a:extLst>
          </p:cNvPr>
          <p:cNvSpPr txBox="1"/>
          <p:nvPr/>
        </p:nvSpPr>
        <p:spPr>
          <a:xfrm>
            <a:off x="8253875" y="2940197"/>
            <a:ext cx="60946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/>
              <a:t>Variables fortement corrélées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/>
              <a:t>:</a:t>
            </a:r>
            <a:r>
              <a:rPr lang="fr-FR" sz="1400">
                <a:solidFill>
                  <a:schemeClr val="bg1"/>
                </a:solidFill>
              </a:rPr>
              <a:t> </a:t>
            </a: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  <a:r>
              <a:rPr lang="fr-FR" sz="1400" u="sng">
                <a:solidFill>
                  <a:schemeClr val="bg1"/>
                </a:solidFill>
              </a:rPr>
              <a:t>Consommation / production</a:t>
            </a:r>
          </a:p>
          <a:p>
            <a:r>
              <a:rPr lang="fr-FR" sz="1400">
                <a:solidFill>
                  <a:schemeClr val="bg1"/>
                </a:solidFill>
              </a:rPr>
              <a:t>	Production / exportation</a:t>
            </a:r>
          </a:p>
          <a:p>
            <a:r>
              <a:rPr lang="fr-FR" sz="1400">
                <a:solidFill>
                  <a:schemeClr val="bg1"/>
                </a:solidFill>
              </a:rPr>
              <a:t>	Consommation / exportation</a:t>
            </a:r>
          </a:p>
          <a:p>
            <a:r>
              <a:rPr lang="fr-FR" sz="1400">
                <a:solidFill>
                  <a:schemeClr val="bg1"/>
                </a:solidFill>
              </a:rPr>
              <a:t>	Production / nombre d’habitant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Dépendance / taux de couverture</a:t>
            </a:r>
            <a:endParaRPr lang="fr-FR" sz="1400"/>
          </a:p>
        </p:txBody>
      </p:sp>
      <p:sp>
        <p:nvSpPr>
          <p:cNvPr id="17" name="Signe Plus 16">
            <a:extLst>
              <a:ext uri="{FF2B5EF4-FFF2-40B4-BE49-F238E27FC236}">
                <a16:creationId xmlns:a16="http://schemas.microsoft.com/office/drawing/2014/main" id="{F6538194-2620-E6A6-F767-110E2E129EBD}"/>
              </a:ext>
            </a:extLst>
          </p:cNvPr>
          <p:cNvSpPr/>
          <p:nvPr/>
        </p:nvSpPr>
        <p:spPr>
          <a:xfrm>
            <a:off x="8611263" y="3429000"/>
            <a:ext cx="326002" cy="347870"/>
          </a:xfrm>
          <a:prstGeom prst="mathPlus">
            <a:avLst/>
          </a:prstGeom>
          <a:solidFill>
            <a:srgbClr val="DA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Signe Moins 17">
            <a:extLst>
              <a:ext uri="{FF2B5EF4-FFF2-40B4-BE49-F238E27FC236}">
                <a16:creationId xmlns:a16="http://schemas.microsoft.com/office/drawing/2014/main" id="{E7747E21-C62D-EF3B-3C87-F3C5A922B711}"/>
              </a:ext>
            </a:extLst>
          </p:cNvPr>
          <p:cNvSpPr/>
          <p:nvPr/>
        </p:nvSpPr>
        <p:spPr>
          <a:xfrm>
            <a:off x="8679329" y="4208789"/>
            <a:ext cx="313843" cy="413857"/>
          </a:xfrm>
          <a:prstGeom prst="mathMinus">
            <a:avLst/>
          </a:prstGeom>
          <a:solidFill>
            <a:srgbClr val="DA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15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86F6E-570D-3F3F-A1FA-A43F1F5D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2" y="607886"/>
            <a:ext cx="11564190" cy="60591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2800" b="1">
                <a:solidFill>
                  <a:srgbClr val="C00000"/>
                </a:solidFill>
              </a:rPr>
              <a:t>	Analyse des variables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179A75-F177-5344-9ED4-2859452E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938AAE-EBB0-4B41-A0DC-A8A12F4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0" y="1533881"/>
            <a:ext cx="6522956" cy="5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179C29-527D-C0B6-2083-2C4C5D482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"/>
          <a:stretch/>
        </p:blipFill>
        <p:spPr bwMode="auto">
          <a:xfrm>
            <a:off x="6460020" y="2219604"/>
            <a:ext cx="5395482" cy="16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E661F374-F52B-ED10-D570-A2F411F23320}"/>
              </a:ext>
            </a:extLst>
          </p:cNvPr>
          <p:cNvSpPr/>
          <p:nvPr/>
        </p:nvSpPr>
        <p:spPr>
          <a:xfrm rot="5400000">
            <a:off x="8183785" y="2546510"/>
            <a:ext cx="2255739" cy="517640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6A30AD-38C5-7824-C4B0-AF206316811F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1921075" y="3947512"/>
            <a:chExt cx="726333" cy="707712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887BA14-D7FF-7091-3BE1-810C8343CBA2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Recherches">
              <a:extLst>
                <a:ext uri="{FF2B5EF4-FFF2-40B4-BE49-F238E27FC236}">
                  <a16:creationId xmlns:a16="http://schemas.microsoft.com/office/drawing/2014/main" id="{EB945774-C899-9D37-98DA-755CD81AD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D7B517B-5911-B199-546B-02114AA57666}"/>
              </a:ext>
            </a:extLst>
          </p:cNvPr>
          <p:cNvSpPr txBox="1"/>
          <p:nvPr/>
        </p:nvSpPr>
        <p:spPr>
          <a:xfrm>
            <a:off x="6600782" y="1751397"/>
            <a:ext cx="4897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Corrélations entre production et consommation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CDD6BB5-6318-A685-B1BA-D434B9228036}"/>
              </a:ext>
            </a:extLst>
          </p:cNvPr>
          <p:cNvSpPr/>
          <p:nvPr/>
        </p:nvSpPr>
        <p:spPr>
          <a:xfrm>
            <a:off x="2747838" y="5616568"/>
            <a:ext cx="1339560" cy="1308226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503538-FD1D-B964-3DD8-BE0ED0CC598E}"/>
              </a:ext>
            </a:extLst>
          </p:cNvPr>
          <p:cNvSpPr/>
          <p:nvPr/>
        </p:nvSpPr>
        <p:spPr>
          <a:xfrm>
            <a:off x="4934793" y="3560930"/>
            <a:ext cx="1339560" cy="1308226"/>
          </a:xfrm>
          <a:prstGeom prst="ellipse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5EFCF7-AB3E-5641-81C5-FF727361022B}"/>
              </a:ext>
            </a:extLst>
          </p:cNvPr>
          <p:cNvSpPr txBox="1"/>
          <p:nvPr/>
        </p:nvSpPr>
        <p:spPr>
          <a:xfrm>
            <a:off x="7521023" y="4549938"/>
            <a:ext cx="43788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</a:rPr>
              <a:t>Corrélation linéaire entre production et consommation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En particulier pour les </a:t>
            </a:r>
            <a:r>
              <a:rPr lang="fr-FR" sz="1400"/>
              <a:t>Gr2 et Gr3 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production pour consommation nationale</a:t>
            </a:r>
          </a:p>
          <a:p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F04F6CD-F756-0089-008A-E8A3D023A4F0}"/>
              </a:ext>
            </a:extLst>
          </p:cNvPr>
          <p:cNvSpPr/>
          <p:nvPr/>
        </p:nvSpPr>
        <p:spPr>
          <a:xfrm>
            <a:off x="8036592" y="5326496"/>
            <a:ext cx="434566" cy="9958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1BE128-5A2C-EA5B-0D37-CCECC82C80D2}"/>
              </a:ext>
            </a:extLst>
          </p:cNvPr>
          <p:cNvSpPr txBox="1"/>
          <p:nvPr/>
        </p:nvSpPr>
        <p:spPr>
          <a:xfrm>
            <a:off x="4245075" y="1313708"/>
            <a:ext cx="365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Pairplot des variables</a:t>
            </a:r>
          </a:p>
        </p:txBody>
      </p:sp>
    </p:spTree>
    <p:extLst>
      <p:ext uri="{BB962C8B-B14F-4D97-AF65-F5344CB8AC3E}">
        <p14:creationId xmlns:p14="http://schemas.microsoft.com/office/powerpoint/2010/main" val="4010447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A3E381-4C25-2CEC-98A1-308699EDC091}"/>
              </a:ext>
            </a:extLst>
          </p:cNvPr>
          <p:cNvSpPr/>
          <p:nvPr/>
        </p:nvSpPr>
        <p:spPr>
          <a:xfrm>
            <a:off x="291308" y="1759961"/>
            <a:ext cx="7962567" cy="3336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Choix des pays cibles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479B2F-7A1D-D361-E17B-19C645CB294B}"/>
              </a:ext>
            </a:extLst>
          </p:cNvPr>
          <p:cNvGrpSpPr/>
          <p:nvPr/>
        </p:nvGrpSpPr>
        <p:grpSpPr>
          <a:xfrm>
            <a:off x="445377" y="549037"/>
            <a:ext cx="726333" cy="707712"/>
            <a:chOff x="1924571" y="5141533"/>
            <a:chExt cx="726333" cy="70771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A1E4B656-FDD9-F025-3DDF-18EFC8DC149B}"/>
                </a:ext>
              </a:extLst>
            </p:cNvPr>
            <p:cNvSpPr/>
            <p:nvPr/>
          </p:nvSpPr>
          <p:spPr>
            <a:xfrm>
              <a:off x="1924571" y="5141533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Graphique 3" descr="Mille">
              <a:extLst>
                <a:ext uri="{FF2B5EF4-FFF2-40B4-BE49-F238E27FC236}">
                  <a16:creationId xmlns:a16="http://schemas.microsoft.com/office/drawing/2014/main" id="{C43CD00E-E248-6034-B080-E4CA8BB0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41526" y="5234508"/>
              <a:ext cx="521761" cy="521761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38327DF-1E19-73B4-9153-A75CF7243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5" t="19423" r="17219" b="3259"/>
          <a:stretch/>
        </p:blipFill>
        <p:spPr>
          <a:xfrm>
            <a:off x="8253875" y="228962"/>
            <a:ext cx="2913132" cy="1453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27454DD-0DCA-080D-C953-53C12B89C2BF}"/>
              </a:ext>
            </a:extLst>
          </p:cNvPr>
          <p:cNvSpPr txBox="1"/>
          <p:nvPr/>
        </p:nvSpPr>
        <p:spPr>
          <a:xfrm>
            <a:off x="315735" y="1819654"/>
            <a:ext cx="76445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accent5">
                    <a:lumMod val="75000"/>
                  </a:schemeClr>
                </a:solidFill>
              </a:rPr>
              <a:t>Gr 0 </a:t>
            </a:r>
            <a:r>
              <a:rPr lang="fr-FR" sz="1400">
                <a:solidFill>
                  <a:schemeClr val="bg1"/>
                </a:solidFill>
              </a:rPr>
              <a:t>: - PIB faible &amp; plus fort accroissement de population</a:t>
            </a:r>
          </a:p>
          <a:p>
            <a:r>
              <a:rPr lang="fr-FR" sz="1400">
                <a:solidFill>
                  <a:schemeClr val="bg1"/>
                </a:solidFill>
              </a:rPr>
              <a:t>           - pays dépendants, faible production</a:t>
            </a:r>
          </a:p>
          <a:p>
            <a:r>
              <a:rPr lang="fr-FR" sz="1400">
                <a:solidFill>
                  <a:schemeClr val="bg1"/>
                </a:solidFill>
              </a:rPr>
              <a:t>           </a:t>
            </a:r>
            <a:endParaRPr lang="fr-FR" sz="1400"/>
          </a:p>
          <a:p>
            <a:r>
              <a:rPr lang="fr-FR" sz="1400">
                <a:solidFill>
                  <a:srgbClr val="FFC000"/>
                </a:solidFill>
              </a:rPr>
              <a:t>Gr 1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- plus fortes exportations, forte production, forte consommation, PIB moyen &amp; pays très peuplés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accent6">
                    <a:lumMod val="75000"/>
                  </a:schemeClr>
                </a:solidFill>
              </a:rPr>
              <a:t>Gr 2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- plus fort accroissement de population, disponibilité alimentaire la plus faible, PIB faible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</a:t>
            </a:r>
            <a:endParaRPr lang="fr-FR" sz="1400"/>
          </a:p>
          <a:p>
            <a:r>
              <a:rPr lang="fr-FR" sz="1400">
                <a:solidFill>
                  <a:srgbClr val="FF0000"/>
                </a:solidFill>
              </a:rPr>
              <a:t>Gr 3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- PIB moyen, pays intermédiaires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rgbClr val="7030A0"/>
                </a:solidFill>
              </a:rPr>
              <a:t>Gr 4 </a:t>
            </a:r>
            <a:r>
              <a:rPr lang="fr-FR" sz="1400">
                <a:solidFill>
                  <a:schemeClr val="bg1"/>
                </a:solidFill>
              </a:rPr>
              <a:t>: - les plus fortes importations, exportations importantes, faible consommation, PIB élevé </a:t>
            </a:r>
          </a:p>
          <a:p>
            <a:r>
              <a:rPr lang="fr-FR" sz="1400">
                <a:solidFill>
                  <a:schemeClr val="bg1"/>
                </a:solidFill>
              </a:rPr>
              <a:t>           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1E35B-30CF-CBA3-F4C6-C16BE5E339DF}"/>
              </a:ext>
            </a:extLst>
          </p:cNvPr>
          <p:cNvSpPr txBox="1"/>
          <p:nvPr/>
        </p:nvSpPr>
        <p:spPr>
          <a:xfrm>
            <a:off x="225333" y="1329660"/>
            <a:ext cx="441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Bilan des études réalisées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CDCD5B35-F2A2-60EC-3017-A4DDBDBEF765}"/>
              </a:ext>
            </a:extLst>
          </p:cNvPr>
          <p:cNvSpPr/>
          <p:nvPr/>
        </p:nvSpPr>
        <p:spPr>
          <a:xfrm rot="16200000">
            <a:off x="6895954" y="2607105"/>
            <a:ext cx="2422236" cy="5781477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C5CC6F-8B85-3D87-C39E-C0C20413D47D}"/>
              </a:ext>
            </a:extLst>
          </p:cNvPr>
          <p:cNvSpPr txBox="1"/>
          <p:nvPr/>
        </p:nvSpPr>
        <p:spPr>
          <a:xfrm>
            <a:off x="5291575" y="4707028"/>
            <a:ext cx="5048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accent5">
                    <a:lumMod val="75000"/>
                  </a:schemeClr>
                </a:solidFill>
              </a:rPr>
              <a:t>Gr 0 </a:t>
            </a:r>
            <a:r>
              <a:rPr lang="fr-FR" sz="1400">
                <a:solidFill>
                  <a:schemeClr val="bg1"/>
                </a:solidFill>
              </a:rPr>
              <a:t>&amp; </a:t>
            </a:r>
            <a:r>
              <a:rPr lang="fr-FR" sz="1400">
                <a:solidFill>
                  <a:schemeClr val="accent6">
                    <a:lumMod val="75000"/>
                  </a:schemeClr>
                </a:solidFill>
              </a:rPr>
              <a:t>Gr 2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 pays en demande d’importations mais faible PIB</a:t>
            </a:r>
          </a:p>
          <a:p>
            <a:endParaRPr lang="fr-FR" sz="1400">
              <a:solidFill>
                <a:srgbClr val="FFC000"/>
              </a:solidFill>
            </a:endParaRPr>
          </a:p>
          <a:p>
            <a:r>
              <a:rPr lang="fr-FR" sz="1400">
                <a:solidFill>
                  <a:srgbClr val="FFC000"/>
                </a:solidFill>
              </a:rPr>
              <a:t>Gr 1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pays producteurs et exportateurs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rgbClr val="FF0000"/>
                </a:solidFill>
              </a:rPr>
              <a:t>Gr 3</a:t>
            </a:r>
            <a:r>
              <a:rPr lang="fr-FR" sz="1400"/>
              <a:t> </a:t>
            </a:r>
            <a:r>
              <a:rPr lang="fr-FR" sz="1400">
                <a:solidFill>
                  <a:schemeClr val="bg1"/>
                </a:solidFill>
              </a:rPr>
              <a:t>: pays en demande d’importations et PIB moyen</a:t>
            </a:r>
          </a:p>
          <a:p>
            <a:r>
              <a:rPr lang="fr-FR" sz="1400">
                <a:solidFill>
                  <a:schemeClr val="bg1"/>
                </a:solidFill>
              </a:rPr>
              <a:t>              </a:t>
            </a:r>
          </a:p>
          <a:p>
            <a:r>
              <a:rPr lang="fr-FR" sz="1400">
                <a:solidFill>
                  <a:srgbClr val="7030A0"/>
                </a:solidFill>
              </a:rPr>
              <a:t>Gr 4 </a:t>
            </a:r>
            <a:r>
              <a:rPr lang="fr-FR" sz="1400">
                <a:solidFill>
                  <a:schemeClr val="bg1"/>
                </a:solidFill>
              </a:rPr>
              <a:t>: pays transformateurs de volailles </a:t>
            </a:r>
          </a:p>
          <a:p>
            <a:endParaRPr lang="fr-FR" sz="1400">
              <a:solidFill>
                <a:schemeClr val="bg1"/>
              </a:solidFill>
            </a:endParaRPr>
          </a:p>
          <a:p>
            <a:endParaRPr lang="fr-F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9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Choix des pays cibles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479B2F-7A1D-D361-E17B-19C645CB294B}"/>
              </a:ext>
            </a:extLst>
          </p:cNvPr>
          <p:cNvGrpSpPr/>
          <p:nvPr/>
        </p:nvGrpSpPr>
        <p:grpSpPr>
          <a:xfrm>
            <a:off x="445377" y="549037"/>
            <a:ext cx="726333" cy="707712"/>
            <a:chOff x="1924571" y="5141533"/>
            <a:chExt cx="726333" cy="70771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A1E4B656-FDD9-F025-3DDF-18EFC8DC149B}"/>
                </a:ext>
              </a:extLst>
            </p:cNvPr>
            <p:cNvSpPr/>
            <p:nvPr/>
          </p:nvSpPr>
          <p:spPr>
            <a:xfrm>
              <a:off x="1924571" y="5141533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Graphique 3" descr="Mille">
              <a:extLst>
                <a:ext uri="{FF2B5EF4-FFF2-40B4-BE49-F238E27FC236}">
                  <a16:creationId xmlns:a16="http://schemas.microsoft.com/office/drawing/2014/main" id="{C43CD00E-E248-6034-B080-E4CA8BB0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41526" y="5234508"/>
              <a:ext cx="521761" cy="521761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1E35B-30CF-CBA3-F4C6-C16BE5E339DF}"/>
              </a:ext>
            </a:extLst>
          </p:cNvPr>
          <p:cNvSpPr txBox="1"/>
          <p:nvPr/>
        </p:nvSpPr>
        <p:spPr>
          <a:xfrm>
            <a:off x="194966" y="1535921"/>
            <a:ext cx="441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Pays cibles</a:t>
            </a:r>
            <a:r>
              <a:rPr lang="fr-FR" sz="1600" b="1"/>
              <a:t> : </a:t>
            </a:r>
            <a:r>
              <a:rPr lang="fr-FR" sz="1600" b="1">
                <a:solidFill>
                  <a:srgbClr val="C00000"/>
                </a:solidFill>
              </a:rPr>
              <a:t>Groupe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CF9486-D00B-2624-7FA9-16F1A155F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19603"/>
          <a:stretch/>
        </p:blipFill>
        <p:spPr bwMode="auto">
          <a:xfrm>
            <a:off x="326944" y="2411629"/>
            <a:ext cx="8572500" cy="42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FE66-4A04-F6D6-044E-62BDACE19690}"/>
              </a:ext>
            </a:extLst>
          </p:cNvPr>
          <p:cNvSpPr/>
          <p:nvPr/>
        </p:nvSpPr>
        <p:spPr>
          <a:xfrm>
            <a:off x="848704" y="2230096"/>
            <a:ext cx="898617" cy="4505834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90276B-3C2A-4B9C-2A37-8EB710F17038}"/>
              </a:ext>
            </a:extLst>
          </p:cNvPr>
          <p:cNvSpPr txBox="1"/>
          <p:nvPr/>
        </p:nvSpPr>
        <p:spPr>
          <a:xfrm>
            <a:off x="1037810" y="2411630"/>
            <a:ext cx="12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</a:rPr>
              <a:t>Top 7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FC660D2-03EC-00F6-777A-2B18DAE97B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9" t="19775" b="16377"/>
          <a:stretch/>
        </p:blipFill>
        <p:spPr>
          <a:xfrm>
            <a:off x="4801977" y="2411628"/>
            <a:ext cx="1368449" cy="201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ADB2DCF-DCA5-D9A2-2531-DC4FA912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19775" r="24156" b="16377"/>
          <a:stretch/>
        </p:blipFill>
        <p:spPr>
          <a:xfrm>
            <a:off x="5550275" y="1439430"/>
            <a:ext cx="6314781" cy="318077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8AAEA79-8610-DE5F-AC8F-13B93FBA9563}"/>
              </a:ext>
            </a:extLst>
          </p:cNvPr>
          <p:cNvSpPr txBox="1"/>
          <p:nvPr/>
        </p:nvSpPr>
        <p:spPr>
          <a:xfrm>
            <a:off x="2404080" y="2038020"/>
            <a:ext cx="365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Importation en viande de volaille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28D17F-EF1C-BAD8-DDD0-4E871D7A57EE}"/>
              </a:ext>
            </a:extLst>
          </p:cNvPr>
          <p:cNvSpPr txBox="1"/>
          <p:nvPr/>
        </p:nvSpPr>
        <p:spPr>
          <a:xfrm>
            <a:off x="9872675" y="4389881"/>
            <a:ext cx="1960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/>
              <a:t>Représentation des pays cibles</a:t>
            </a:r>
          </a:p>
        </p:txBody>
      </p:sp>
    </p:spTree>
    <p:extLst>
      <p:ext uri="{BB962C8B-B14F-4D97-AF65-F5344CB8AC3E}">
        <p14:creationId xmlns:p14="http://schemas.microsoft.com/office/powerpoint/2010/main" val="32405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Plan de la présentation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4D3DBBD-1976-005F-D43B-A46BF9281011}"/>
              </a:ext>
            </a:extLst>
          </p:cNvPr>
          <p:cNvGrpSpPr/>
          <p:nvPr/>
        </p:nvGrpSpPr>
        <p:grpSpPr>
          <a:xfrm>
            <a:off x="900547" y="1880898"/>
            <a:ext cx="726333" cy="707712"/>
            <a:chOff x="2852285" y="1768499"/>
            <a:chExt cx="726333" cy="70771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450B87-AB53-219B-01AC-552C73BD4FA2}"/>
                </a:ext>
              </a:extLst>
            </p:cNvPr>
            <p:cNvSpPr/>
            <p:nvPr/>
          </p:nvSpPr>
          <p:spPr>
            <a:xfrm>
              <a:off x="2852285" y="1768499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Graphique 7" descr="Base de données">
              <a:extLst>
                <a:ext uri="{FF2B5EF4-FFF2-40B4-BE49-F238E27FC236}">
                  <a16:creationId xmlns:a16="http://schemas.microsoft.com/office/drawing/2014/main" id="{D5E2F55A-1C9C-AFC2-0DCD-AB8D6B79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2491" y="1819395"/>
              <a:ext cx="605919" cy="605919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1FAE2E4-CF9C-E9AD-4325-9922BA8293C1}"/>
              </a:ext>
            </a:extLst>
          </p:cNvPr>
          <p:cNvGrpSpPr/>
          <p:nvPr/>
        </p:nvGrpSpPr>
        <p:grpSpPr>
          <a:xfrm>
            <a:off x="1733490" y="2912002"/>
            <a:ext cx="726333" cy="707712"/>
            <a:chOff x="3648972" y="2971800"/>
            <a:chExt cx="726333" cy="70771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A572309-4FC7-8376-AB3C-45B3E4E25148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Graphique 10" descr="Hiérarchie">
              <a:extLst>
                <a:ext uri="{FF2B5EF4-FFF2-40B4-BE49-F238E27FC236}">
                  <a16:creationId xmlns:a16="http://schemas.microsoft.com/office/drawing/2014/main" id="{FFD190BF-49C3-0E58-730E-8039E400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B0BAB9C-725C-5600-C3D6-115512BFEAA5}"/>
              </a:ext>
            </a:extLst>
          </p:cNvPr>
          <p:cNvGrpSpPr/>
          <p:nvPr/>
        </p:nvGrpSpPr>
        <p:grpSpPr>
          <a:xfrm>
            <a:off x="2738187" y="4047261"/>
            <a:ext cx="726333" cy="707712"/>
            <a:chOff x="1921075" y="3947512"/>
            <a:chExt cx="726333" cy="70771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1C89B22-6C84-367E-DFF5-2DE12DBC40FB}"/>
                </a:ext>
              </a:extLst>
            </p:cNvPr>
            <p:cNvSpPr/>
            <p:nvPr/>
          </p:nvSpPr>
          <p:spPr>
            <a:xfrm>
              <a:off x="1921075" y="3947512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Graphique 17" descr="Recherches">
              <a:extLst>
                <a:ext uri="{FF2B5EF4-FFF2-40B4-BE49-F238E27FC236}">
                  <a16:creationId xmlns:a16="http://schemas.microsoft.com/office/drawing/2014/main" id="{C0234BAA-9039-E12D-1642-023F29F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6902" y="4057616"/>
              <a:ext cx="491011" cy="491011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E35CF00-FC5B-6518-2754-C1FE35F43501}"/>
              </a:ext>
            </a:extLst>
          </p:cNvPr>
          <p:cNvGrpSpPr/>
          <p:nvPr/>
        </p:nvGrpSpPr>
        <p:grpSpPr>
          <a:xfrm>
            <a:off x="3826130" y="5226988"/>
            <a:ext cx="726333" cy="707712"/>
            <a:chOff x="1924571" y="5141533"/>
            <a:chExt cx="726333" cy="707712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6E21B86-C8A9-241D-65BE-4D34753A6830}"/>
                </a:ext>
              </a:extLst>
            </p:cNvPr>
            <p:cNvSpPr/>
            <p:nvPr/>
          </p:nvSpPr>
          <p:spPr>
            <a:xfrm>
              <a:off x="1924571" y="5141533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Graphique 22" descr="Mille">
              <a:extLst>
                <a:ext uri="{FF2B5EF4-FFF2-40B4-BE49-F238E27FC236}">
                  <a16:creationId xmlns:a16="http://schemas.microsoft.com/office/drawing/2014/main" id="{D426F65A-CD08-1811-AD15-A46407F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1526" y="5234508"/>
              <a:ext cx="521761" cy="521761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D5128CB-5E1C-2B70-5833-1B0DCC1653E1}"/>
              </a:ext>
            </a:extLst>
          </p:cNvPr>
          <p:cNvSpPr txBox="1"/>
          <p:nvPr/>
        </p:nvSpPr>
        <p:spPr>
          <a:xfrm>
            <a:off x="1681496" y="2076048"/>
            <a:ext cx="1017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Préparation des données.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DE4B32-F151-4C9C-0666-955B293D5978}"/>
              </a:ext>
            </a:extLst>
          </p:cNvPr>
          <p:cNvSpPr txBox="1"/>
          <p:nvPr/>
        </p:nvSpPr>
        <p:spPr>
          <a:xfrm>
            <a:off x="2559317" y="3061654"/>
            <a:ext cx="924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Clusterisation des pays.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94DC29-B739-E258-15DF-DADC94741DF8}"/>
              </a:ext>
            </a:extLst>
          </p:cNvPr>
          <p:cNvSpPr txBox="1"/>
          <p:nvPr/>
        </p:nvSpPr>
        <p:spPr>
          <a:xfrm>
            <a:off x="3500852" y="4157365"/>
            <a:ext cx="82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Analyse des groupes et des variables.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382D65-1E46-EDD5-25C3-3DBF4360043D}"/>
              </a:ext>
            </a:extLst>
          </p:cNvPr>
          <p:cNvSpPr txBox="1"/>
          <p:nvPr/>
        </p:nvSpPr>
        <p:spPr>
          <a:xfrm>
            <a:off x="4669418" y="5380059"/>
            <a:ext cx="705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Choix des pays cibles.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F7512C2-7FE1-E85B-D065-A63D395C62B1}"/>
              </a:ext>
            </a:extLst>
          </p:cNvPr>
          <p:cNvGrpSpPr/>
          <p:nvPr/>
        </p:nvGrpSpPr>
        <p:grpSpPr>
          <a:xfrm>
            <a:off x="403961" y="556989"/>
            <a:ext cx="726333" cy="707712"/>
            <a:chOff x="121319" y="4134758"/>
            <a:chExt cx="726333" cy="70771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DCA4661-8644-FCF9-4CC5-152198886D5F}"/>
                </a:ext>
              </a:extLst>
            </p:cNvPr>
            <p:cNvSpPr/>
            <p:nvPr/>
          </p:nvSpPr>
          <p:spPr>
            <a:xfrm>
              <a:off x="121319" y="4134758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572D67B-7F65-8F56-DD3F-8ED8AB96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362" y="4231276"/>
              <a:ext cx="530441" cy="498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6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485FF045-2F00-5429-D390-0BB790FE3E7E}"/>
              </a:ext>
            </a:extLst>
          </p:cNvPr>
          <p:cNvSpPr/>
          <p:nvPr/>
        </p:nvSpPr>
        <p:spPr>
          <a:xfrm rot="16200000">
            <a:off x="2562927" y="-800478"/>
            <a:ext cx="2297777" cy="695232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Préparation des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E3F0582-9BF0-6485-3151-F0F6E71B39ED}"/>
              </a:ext>
            </a:extLst>
          </p:cNvPr>
          <p:cNvGrpSpPr/>
          <p:nvPr/>
        </p:nvGrpSpPr>
        <p:grpSpPr>
          <a:xfrm>
            <a:off x="445377" y="556989"/>
            <a:ext cx="726333" cy="707712"/>
            <a:chOff x="2852285" y="1768499"/>
            <a:chExt cx="726333" cy="70771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3132D00-2290-2063-8141-878F05352AD6}"/>
                </a:ext>
              </a:extLst>
            </p:cNvPr>
            <p:cNvSpPr/>
            <p:nvPr/>
          </p:nvSpPr>
          <p:spPr>
            <a:xfrm>
              <a:off x="2852285" y="1768499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Graphique 9" descr="Base de données">
              <a:extLst>
                <a:ext uri="{FF2B5EF4-FFF2-40B4-BE49-F238E27FC236}">
                  <a16:creationId xmlns:a16="http://schemas.microsoft.com/office/drawing/2014/main" id="{52E380B3-1B34-01EF-6C4E-87CE4631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2491" y="1819395"/>
              <a:ext cx="605919" cy="605919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889F4E89-52C6-FE4F-CF4F-1C700B22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65" t="43015" r="46913" b="39362"/>
          <a:stretch/>
        </p:blipFill>
        <p:spPr>
          <a:xfrm>
            <a:off x="7426518" y="2039163"/>
            <a:ext cx="4259967" cy="145508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5FAE100D-906D-B205-E225-C354296BD4EF}"/>
              </a:ext>
            </a:extLst>
          </p:cNvPr>
          <p:cNvGrpSpPr/>
          <p:nvPr/>
        </p:nvGrpSpPr>
        <p:grpSpPr>
          <a:xfrm>
            <a:off x="267458" y="1814756"/>
            <a:ext cx="6157196" cy="1908215"/>
            <a:chOff x="291312" y="1568271"/>
            <a:chExt cx="5465432" cy="1908215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876AC3C-DDFA-4CE0-9FFC-3B2BCF959FE9}"/>
                </a:ext>
              </a:extLst>
            </p:cNvPr>
            <p:cNvSpPr txBox="1"/>
            <p:nvPr/>
          </p:nvSpPr>
          <p:spPr>
            <a:xfrm>
              <a:off x="291312" y="1568271"/>
              <a:ext cx="546543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/>
                <a:t>df population  </a:t>
              </a:r>
              <a:r>
                <a:rPr lang="fr-FR" sz="1400"/>
                <a:t>(source FAO,version en anglais, pour cartographie ultérieure)</a:t>
              </a:r>
            </a:p>
            <a:p>
              <a:r>
                <a:rPr lang="fr-FR" sz="1600"/>
                <a:t>	</a:t>
              </a:r>
              <a:r>
                <a:rPr lang="fr-FR" sz="1400">
                  <a:solidFill>
                    <a:schemeClr val="bg1"/>
                  </a:solidFill>
                </a:rPr>
                <a:t>Code pays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	Pays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	Année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	Nombre d’habitant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+   une colonne accroissement de la population entre 2012 et 2017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     Année 2017</a:t>
              </a:r>
            </a:p>
          </p:txBody>
        </p:sp>
        <p:pic>
          <p:nvPicPr>
            <p:cNvPr id="16" name="Graphique 15" descr="Filtrer">
              <a:extLst>
                <a:ext uri="{FF2B5EF4-FFF2-40B4-BE49-F238E27FC236}">
                  <a16:creationId xmlns:a16="http://schemas.microsoft.com/office/drawing/2014/main" id="{6C8A9EF8-C195-B489-1750-AE912665C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875" y="3026278"/>
              <a:ext cx="160639" cy="160639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86FA0539-D4E4-95BD-A48A-CB9C92CD0984}"/>
              </a:ext>
            </a:extLst>
          </p:cNvPr>
          <p:cNvSpPr txBox="1"/>
          <p:nvPr/>
        </p:nvSpPr>
        <p:spPr>
          <a:xfrm>
            <a:off x="7339055" y="1709589"/>
            <a:ext cx="138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pop_2017</a:t>
            </a: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AE2032EC-33B8-FB78-9D5F-5B506BDF0328}"/>
              </a:ext>
            </a:extLst>
          </p:cNvPr>
          <p:cNvSpPr/>
          <p:nvPr/>
        </p:nvSpPr>
        <p:spPr>
          <a:xfrm rot="16200000">
            <a:off x="2562927" y="1741252"/>
            <a:ext cx="2297777" cy="695232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A274789-BD53-34D6-8D1D-42F6263FCF8D}"/>
              </a:ext>
            </a:extLst>
          </p:cNvPr>
          <p:cNvGrpSpPr/>
          <p:nvPr/>
        </p:nvGrpSpPr>
        <p:grpSpPr>
          <a:xfrm>
            <a:off x="267458" y="4491653"/>
            <a:ext cx="5465432" cy="1231106"/>
            <a:chOff x="291312" y="1568271"/>
            <a:chExt cx="5465432" cy="1231106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E7D712D-4F96-0369-4F98-08A1E2B70AD5}"/>
                </a:ext>
              </a:extLst>
            </p:cNvPr>
            <p:cNvSpPr txBox="1"/>
            <p:nvPr/>
          </p:nvSpPr>
          <p:spPr>
            <a:xfrm>
              <a:off x="291312" y="1568271"/>
              <a:ext cx="546543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/>
                <a:t>df PIB  </a:t>
              </a:r>
              <a:r>
                <a:rPr lang="fr-FR" sz="1400"/>
                <a:t>(source Banque Mondiale)</a:t>
              </a:r>
              <a:endParaRPr lang="fr-FR" sz="1400">
                <a:solidFill>
                  <a:schemeClr val="bg1"/>
                </a:solidFill>
              </a:endParaRPr>
            </a:p>
            <a:p>
              <a:r>
                <a:rPr lang="fr-FR" sz="1400">
                  <a:solidFill>
                    <a:schemeClr val="bg1"/>
                  </a:solidFill>
                </a:rPr>
                <a:t>	Pays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	Année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   Année 2017</a:t>
              </a:r>
            </a:p>
            <a:p>
              <a:r>
                <a:rPr lang="fr-FR" sz="1400">
                  <a:solidFill>
                    <a:schemeClr val="bg1"/>
                  </a:solidFill>
                </a:rPr>
                <a:t>Harmonisation des intitulés des pays</a:t>
              </a:r>
            </a:p>
          </p:txBody>
        </p:sp>
        <p:pic>
          <p:nvPicPr>
            <p:cNvPr id="29" name="Graphique 28" descr="Filtrer">
              <a:extLst>
                <a:ext uri="{FF2B5EF4-FFF2-40B4-BE49-F238E27FC236}">
                  <a16:creationId xmlns:a16="http://schemas.microsoft.com/office/drawing/2014/main" id="{25E0D12A-7C94-E859-117A-88C87314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6892" y="2370779"/>
              <a:ext cx="160639" cy="160639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6DCC9F37-06E4-69CF-6B5E-D57CC7F7DA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70" t="41507" r="62696" b="41515"/>
          <a:stretch/>
        </p:blipFill>
        <p:spPr>
          <a:xfrm>
            <a:off x="7482177" y="4528280"/>
            <a:ext cx="2154804" cy="1531761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964B5E14-F1F3-DF04-FB56-8CE6FA4AFE9E}"/>
              </a:ext>
            </a:extLst>
          </p:cNvPr>
          <p:cNvSpPr txBox="1"/>
          <p:nvPr/>
        </p:nvSpPr>
        <p:spPr>
          <a:xfrm>
            <a:off x="7426518" y="4165721"/>
            <a:ext cx="138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PIB_2017</a:t>
            </a:r>
          </a:p>
        </p:txBody>
      </p:sp>
    </p:spTree>
    <p:extLst>
      <p:ext uri="{BB962C8B-B14F-4D97-AF65-F5344CB8AC3E}">
        <p14:creationId xmlns:p14="http://schemas.microsoft.com/office/powerpoint/2010/main" val="110405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Procédé 16">
            <a:extLst>
              <a:ext uri="{FF2B5EF4-FFF2-40B4-BE49-F238E27FC236}">
                <a16:creationId xmlns:a16="http://schemas.microsoft.com/office/drawing/2014/main" id="{93B4D545-886F-A14D-1F37-19EF0E9492AD}"/>
              </a:ext>
            </a:extLst>
          </p:cNvPr>
          <p:cNvSpPr/>
          <p:nvPr/>
        </p:nvSpPr>
        <p:spPr>
          <a:xfrm>
            <a:off x="291312" y="1481062"/>
            <a:ext cx="3819512" cy="5166228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485FF045-2F00-5429-D390-0BB790FE3E7E}"/>
              </a:ext>
            </a:extLst>
          </p:cNvPr>
          <p:cNvSpPr/>
          <p:nvPr/>
        </p:nvSpPr>
        <p:spPr>
          <a:xfrm rot="16200000">
            <a:off x="4887464" y="2406655"/>
            <a:ext cx="1376775" cy="2556345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Préparation des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E3F0582-9BF0-6485-3151-F0F6E71B39ED}"/>
              </a:ext>
            </a:extLst>
          </p:cNvPr>
          <p:cNvGrpSpPr/>
          <p:nvPr/>
        </p:nvGrpSpPr>
        <p:grpSpPr>
          <a:xfrm>
            <a:off x="445377" y="556989"/>
            <a:ext cx="726333" cy="707712"/>
            <a:chOff x="2852285" y="1768499"/>
            <a:chExt cx="726333" cy="70771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3132D00-2290-2063-8141-878F05352AD6}"/>
                </a:ext>
              </a:extLst>
            </p:cNvPr>
            <p:cNvSpPr/>
            <p:nvPr/>
          </p:nvSpPr>
          <p:spPr>
            <a:xfrm>
              <a:off x="2852285" y="1768499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Graphique 9" descr="Base de données">
              <a:extLst>
                <a:ext uri="{FF2B5EF4-FFF2-40B4-BE49-F238E27FC236}">
                  <a16:creationId xmlns:a16="http://schemas.microsoft.com/office/drawing/2014/main" id="{52E380B3-1B34-01EF-6C4E-87CE4631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2491" y="1819395"/>
              <a:ext cx="605919" cy="605919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98FB9AA-FADD-D2C2-CC04-779C27EFB6A8}"/>
              </a:ext>
            </a:extLst>
          </p:cNvPr>
          <p:cNvSpPr txBox="1"/>
          <p:nvPr/>
        </p:nvSpPr>
        <p:spPr>
          <a:xfrm>
            <a:off x="291312" y="1656747"/>
            <a:ext cx="5804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df DisponibiliteAlimentaire_2017</a:t>
            </a:r>
          </a:p>
          <a:p>
            <a:r>
              <a:rPr lang="fr-FR" sz="1600"/>
              <a:t>	</a:t>
            </a:r>
            <a:r>
              <a:rPr lang="fr-FR" sz="1400">
                <a:solidFill>
                  <a:schemeClr val="bg1"/>
                </a:solidFill>
              </a:rPr>
              <a:t>Code pays	</a:t>
            </a:r>
          </a:p>
          <a:p>
            <a:r>
              <a:rPr lang="fr-FR" sz="1400">
                <a:solidFill>
                  <a:schemeClr val="bg1"/>
                </a:solidFill>
              </a:rPr>
              <a:t>	Pays	</a:t>
            </a:r>
          </a:p>
          <a:p>
            <a:r>
              <a:rPr lang="fr-FR" sz="1400">
                <a:solidFill>
                  <a:schemeClr val="bg1"/>
                </a:solidFill>
              </a:rPr>
              <a:t>	Élément	</a:t>
            </a:r>
          </a:p>
          <a:p>
            <a:r>
              <a:rPr lang="fr-FR" sz="1400">
                <a:solidFill>
                  <a:schemeClr val="bg1"/>
                </a:solidFill>
              </a:rPr>
              <a:t>	Produit	</a:t>
            </a:r>
          </a:p>
          <a:p>
            <a:r>
              <a:rPr lang="fr-FR" sz="1400">
                <a:solidFill>
                  <a:schemeClr val="bg1"/>
                </a:solidFill>
              </a:rPr>
              <a:t>	Quantité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FA0539-D4E4-95BD-A48A-CB9C92CD0984}"/>
              </a:ext>
            </a:extLst>
          </p:cNvPr>
          <p:cNvSpPr txBox="1"/>
          <p:nvPr/>
        </p:nvSpPr>
        <p:spPr>
          <a:xfrm>
            <a:off x="7275444" y="2432140"/>
            <a:ext cx="138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dispo_final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018ADA4-8BA1-F554-8BB3-70A05B0F5B70}"/>
              </a:ext>
            </a:extLst>
          </p:cNvPr>
          <p:cNvGrpSpPr/>
          <p:nvPr/>
        </p:nvGrpSpPr>
        <p:grpSpPr>
          <a:xfrm>
            <a:off x="351793" y="3287522"/>
            <a:ext cx="1612241" cy="3077766"/>
            <a:chOff x="240413" y="3562184"/>
            <a:chExt cx="1612241" cy="3077766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4D31473-408D-39CA-3B7F-121E910C2C11}"/>
                </a:ext>
              </a:extLst>
            </p:cNvPr>
            <p:cNvSpPr txBox="1"/>
            <p:nvPr/>
          </p:nvSpPr>
          <p:spPr>
            <a:xfrm>
              <a:off x="240413" y="3562184"/>
              <a:ext cx="1612241" cy="3077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</a:rPr>
                <a:t>    Produit</a:t>
              </a:r>
            </a:p>
            <a:p>
              <a:r>
                <a:rPr lang="fr-FR" sz="1000" b="1"/>
                <a:t>16 sources protéiques</a:t>
              </a:r>
            </a:p>
            <a:p>
              <a:endParaRPr lang="fr-FR" sz="1000"/>
            </a:p>
            <a:p>
              <a:r>
                <a:rPr lang="fr-FR" sz="1000"/>
                <a:t>Viande de Bovins</a:t>
              </a:r>
            </a:p>
            <a:p>
              <a:r>
                <a:rPr lang="fr-FR" sz="1000"/>
                <a:t>Viande d'Ovins/Caprins</a:t>
              </a:r>
            </a:p>
            <a:p>
              <a:r>
                <a:rPr lang="fr-FR" sz="1000"/>
                <a:t>Viande de Suides</a:t>
              </a:r>
            </a:p>
            <a:p>
              <a:r>
                <a:rPr lang="fr-FR" sz="1000"/>
                <a:t>Viande de Volailles</a:t>
              </a:r>
            </a:p>
            <a:p>
              <a:r>
                <a:rPr lang="fr-FR" sz="1000"/>
                <a:t>Viande, Autre</a:t>
              </a:r>
            </a:p>
            <a:p>
              <a:r>
                <a:rPr lang="fr-FR" sz="1000"/>
                <a:t>Abats Comestibles</a:t>
              </a:r>
            </a:p>
            <a:p>
              <a:r>
                <a:rPr lang="fr-FR" sz="1000"/>
                <a:t>Œufs</a:t>
              </a:r>
            </a:p>
            <a:p>
              <a:r>
                <a:rPr lang="fr-FR" sz="1000"/>
                <a:t>Poissons Eau Douce</a:t>
              </a:r>
            </a:p>
            <a:p>
              <a:r>
                <a:rPr lang="fr-FR" sz="1000"/>
                <a:t>Perciform</a:t>
              </a:r>
            </a:p>
            <a:p>
              <a:r>
                <a:rPr lang="fr-FR" sz="1000"/>
                <a:t>Poissons Pelagiques</a:t>
              </a:r>
            </a:p>
            <a:p>
              <a:r>
                <a:rPr lang="fr-FR" sz="1000"/>
                <a:t>Poissons Marins, Autres </a:t>
              </a:r>
            </a:p>
            <a:p>
              <a:r>
                <a:rPr lang="fr-FR" sz="1000"/>
                <a:t>Crustacés</a:t>
              </a:r>
            </a:p>
            <a:p>
              <a:r>
                <a:rPr lang="fr-FR" sz="1000"/>
                <a:t>Cephalopodes</a:t>
              </a:r>
            </a:p>
            <a:p>
              <a:r>
                <a:rPr lang="fr-FR" sz="1000"/>
                <a:t>Mollusques, Autres</a:t>
              </a:r>
            </a:p>
            <a:p>
              <a:r>
                <a:rPr lang="fr-FR" sz="1000"/>
                <a:t>Animaux Aquatiques Autre</a:t>
              </a:r>
            </a:p>
            <a:p>
              <a:r>
                <a:rPr lang="fr-FR" sz="1000"/>
                <a:t>Viande de Anim Aquatiq</a:t>
              </a:r>
            </a:p>
          </p:txBody>
        </p:sp>
        <p:pic>
          <p:nvPicPr>
            <p:cNvPr id="4" name="Graphique 3" descr="Filtrer">
              <a:extLst>
                <a:ext uri="{FF2B5EF4-FFF2-40B4-BE49-F238E27FC236}">
                  <a16:creationId xmlns:a16="http://schemas.microsoft.com/office/drawing/2014/main" id="{C16A3ED5-F3AC-9929-19FD-995005F3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647" y="3643785"/>
              <a:ext cx="160639" cy="160639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B9F333F-E92F-2E77-B3AC-9250E1CF5A30}"/>
              </a:ext>
            </a:extLst>
          </p:cNvPr>
          <p:cNvGrpSpPr/>
          <p:nvPr/>
        </p:nvGrpSpPr>
        <p:grpSpPr>
          <a:xfrm>
            <a:off x="1868622" y="3307118"/>
            <a:ext cx="2121123" cy="1384995"/>
            <a:chOff x="2070539" y="3563511"/>
            <a:chExt cx="2121123" cy="1384995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15353B3-FA41-3E9E-9DB3-F0A283254E79}"/>
                </a:ext>
              </a:extLst>
            </p:cNvPr>
            <p:cNvSpPr txBox="1"/>
            <p:nvPr/>
          </p:nvSpPr>
          <p:spPr>
            <a:xfrm>
              <a:off x="2070539" y="3563511"/>
              <a:ext cx="212112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</a:rPr>
                <a:t>    Element</a:t>
              </a:r>
            </a:p>
            <a:p>
              <a:r>
                <a:rPr lang="fr-FR" sz="1000" b="1"/>
                <a:t>4 éléments</a:t>
              </a:r>
            </a:p>
            <a:p>
              <a:endParaRPr lang="fr-FR" sz="1000"/>
            </a:p>
            <a:p>
              <a:r>
                <a:rPr lang="fr-FR" sz="1000"/>
                <a:t>Production</a:t>
              </a:r>
            </a:p>
            <a:p>
              <a:r>
                <a:rPr lang="fr-FR" sz="1000"/>
                <a:t>Importations - Quantité</a:t>
              </a:r>
            </a:p>
            <a:p>
              <a:r>
                <a:rPr lang="fr-FR" sz="1000"/>
                <a:t>Disponibilité alimentaire en quantité (kg/personne/an)</a:t>
              </a:r>
            </a:p>
            <a:p>
              <a:r>
                <a:rPr lang="fr-FR" sz="1000"/>
                <a:t>Exportations - Quantité</a:t>
              </a:r>
            </a:p>
          </p:txBody>
        </p:sp>
        <p:pic>
          <p:nvPicPr>
            <p:cNvPr id="6" name="Graphique 5" descr="Filtrer">
              <a:extLst>
                <a:ext uri="{FF2B5EF4-FFF2-40B4-BE49-F238E27FC236}">
                  <a16:creationId xmlns:a16="http://schemas.microsoft.com/office/drawing/2014/main" id="{822F8682-6E0B-667C-2415-10CD3849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702" y="3650975"/>
              <a:ext cx="160639" cy="160639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AC658DCC-0E2F-3528-7205-E23283F1BAEC}"/>
              </a:ext>
            </a:extLst>
          </p:cNvPr>
          <p:cNvSpPr txBox="1"/>
          <p:nvPr/>
        </p:nvSpPr>
        <p:spPr>
          <a:xfrm>
            <a:off x="4304932" y="3352596"/>
            <a:ext cx="24032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</a:rPr>
              <a:t>Pivot : </a:t>
            </a:r>
          </a:p>
          <a:p>
            <a:r>
              <a:rPr lang="fr-FR" sz="1000" b="1"/>
              <a:t>63 nouvelles colonnes</a:t>
            </a:r>
          </a:p>
          <a:p>
            <a:r>
              <a:rPr lang="fr-FR" sz="1000"/>
              <a:t>chaque élément pour chacun des produits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2FE7B99-C221-7EF9-7849-CF71C2FA91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65" t="33392" r="44416" b="43042"/>
          <a:stretch/>
        </p:blipFill>
        <p:spPr>
          <a:xfrm>
            <a:off x="7362909" y="2745749"/>
            <a:ext cx="4349365" cy="182924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AF03B8C-9467-EBA6-40B7-CD4B80A6AFD2}"/>
              </a:ext>
            </a:extLst>
          </p:cNvPr>
          <p:cNvSpPr txBox="1"/>
          <p:nvPr/>
        </p:nvSpPr>
        <p:spPr>
          <a:xfrm>
            <a:off x="7275444" y="4826405"/>
            <a:ext cx="25563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Unités :</a:t>
            </a:r>
            <a:br>
              <a:rPr lang="fr-FR" sz="1000">
                <a:latin typeface="+mj-lt"/>
              </a:rPr>
            </a:br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Importations, Production = millier de tonnes</a:t>
            </a:r>
            <a:br>
              <a:rPr lang="fr-FR" sz="1000">
                <a:latin typeface="+mj-lt"/>
              </a:rPr>
            </a:br>
            <a:r>
              <a:rPr lang="fr-FR" sz="1000" b="0" i="0">
                <a:solidFill>
                  <a:srgbClr val="000000"/>
                </a:solidFill>
                <a:effectLst/>
                <a:latin typeface="+mj-lt"/>
              </a:rPr>
              <a:t>Dispo_alimentaire = kg/pers/an</a:t>
            </a:r>
            <a:endParaRPr lang="fr-FR" sz="1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79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485FF045-2F00-5429-D390-0BB790FE3E7E}"/>
              </a:ext>
            </a:extLst>
          </p:cNvPr>
          <p:cNvSpPr/>
          <p:nvPr/>
        </p:nvSpPr>
        <p:spPr>
          <a:xfrm rot="16200000">
            <a:off x="2123221" y="-405297"/>
            <a:ext cx="1881131" cy="5592656"/>
          </a:xfrm>
          <a:prstGeom prst="downArrow">
            <a:avLst>
              <a:gd name="adj1" fmla="val 77400"/>
              <a:gd name="adj2" fmla="val 4262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Préparation des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E3F0582-9BF0-6485-3151-F0F6E71B39ED}"/>
              </a:ext>
            </a:extLst>
          </p:cNvPr>
          <p:cNvGrpSpPr/>
          <p:nvPr/>
        </p:nvGrpSpPr>
        <p:grpSpPr>
          <a:xfrm>
            <a:off x="445377" y="556989"/>
            <a:ext cx="726333" cy="707712"/>
            <a:chOff x="2852285" y="1768499"/>
            <a:chExt cx="726333" cy="707712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3132D00-2290-2063-8141-878F05352AD6}"/>
                </a:ext>
              </a:extLst>
            </p:cNvPr>
            <p:cNvSpPr/>
            <p:nvPr/>
          </p:nvSpPr>
          <p:spPr>
            <a:xfrm>
              <a:off x="2852285" y="1768499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Graphique 9" descr="Base de données">
              <a:extLst>
                <a:ext uri="{FF2B5EF4-FFF2-40B4-BE49-F238E27FC236}">
                  <a16:creationId xmlns:a16="http://schemas.microsoft.com/office/drawing/2014/main" id="{52E380B3-1B34-01EF-6C4E-87CE4631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2491" y="1819395"/>
              <a:ext cx="605919" cy="605919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876AC3C-DDFA-4CE0-9FFC-3B2BCF959FE9}"/>
              </a:ext>
            </a:extLst>
          </p:cNvPr>
          <p:cNvSpPr txBox="1"/>
          <p:nvPr/>
        </p:nvSpPr>
        <p:spPr>
          <a:xfrm>
            <a:off x="267458" y="1797438"/>
            <a:ext cx="5282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Fusion des tables</a:t>
            </a:r>
            <a:endParaRPr lang="fr-FR" sz="1600"/>
          </a:p>
          <a:p>
            <a:r>
              <a:rPr lang="fr-FR" sz="1600">
                <a:solidFill>
                  <a:schemeClr val="bg1"/>
                </a:solidFill>
              </a:rPr>
              <a:t>	</a:t>
            </a:r>
            <a:r>
              <a:rPr lang="fr-FR">
                <a:solidFill>
                  <a:schemeClr val="bg1"/>
                </a:solidFill>
              </a:rPr>
              <a:t>Fusion dispo_final et pop_2017 = </a:t>
            </a:r>
            <a:r>
              <a:rPr lang="fr-FR"/>
              <a:t>df_interm</a:t>
            </a: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  <a:r>
              <a:rPr lang="fr-FR">
                <a:solidFill>
                  <a:schemeClr val="bg1"/>
                </a:solidFill>
              </a:rPr>
              <a:t>Fusion df_interm et PIB_2017 = </a:t>
            </a:r>
            <a:r>
              <a:rPr lang="fr-FR"/>
              <a:t>df_final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FA0539-D4E4-95BD-A48A-CB9C92CD0984}"/>
              </a:ext>
            </a:extLst>
          </p:cNvPr>
          <p:cNvSpPr txBox="1"/>
          <p:nvPr/>
        </p:nvSpPr>
        <p:spPr>
          <a:xfrm>
            <a:off x="1680260" y="3380298"/>
            <a:ext cx="138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df_final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A6D668-CE19-4B54-8A94-7764DB696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4" t="34783" r="18282" b="23942"/>
          <a:stretch/>
        </p:blipFill>
        <p:spPr>
          <a:xfrm>
            <a:off x="1733386" y="3736777"/>
            <a:ext cx="7219782" cy="28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Clusterisation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970ED6-730F-27C1-17FF-4312F93D4CC2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3648972" y="2971800"/>
            <a:chExt cx="726333" cy="70771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5B560B7-2D39-1927-8F1D-6C998413A7A0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Hiérarchie">
              <a:extLst>
                <a:ext uri="{FF2B5EF4-FFF2-40B4-BE49-F238E27FC236}">
                  <a16:creationId xmlns:a16="http://schemas.microsoft.com/office/drawing/2014/main" id="{07652612-4F76-3861-F365-7DE8515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sp>
        <p:nvSpPr>
          <p:cNvPr id="3" name="Organigramme : Procédé 2">
            <a:extLst>
              <a:ext uri="{FF2B5EF4-FFF2-40B4-BE49-F238E27FC236}">
                <a16:creationId xmlns:a16="http://schemas.microsoft.com/office/drawing/2014/main" id="{0A17010F-E9E4-EE4C-3A6B-DAF96C755731}"/>
              </a:ext>
            </a:extLst>
          </p:cNvPr>
          <p:cNvSpPr/>
          <p:nvPr/>
        </p:nvSpPr>
        <p:spPr>
          <a:xfrm>
            <a:off x="291311" y="4318982"/>
            <a:ext cx="5258698" cy="1695764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Procédé 12">
            <a:extLst>
              <a:ext uri="{FF2B5EF4-FFF2-40B4-BE49-F238E27FC236}">
                <a16:creationId xmlns:a16="http://schemas.microsoft.com/office/drawing/2014/main" id="{98C45472-E781-000F-A67B-7D15A4D44355}"/>
              </a:ext>
            </a:extLst>
          </p:cNvPr>
          <p:cNvSpPr/>
          <p:nvPr/>
        </p:nvSpPr>
        <p:spPr>
          <a:xfrm>
            <a:off x="6553073" y="4318982"/>
            <a:ext cx="5258698" cy="1695765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C48C49A-13A6-2BC4-954B-3172AC9116A3}"/>
              </a:ext>
            </a:extLst>
          </p:cNvPr>
          <p:cNvGrpSpPr/>
          <p:nvPr/>
        </p:nvGrpSpPr>
        <p:grpSpPr>
          <a:xfrm>
            <a:off x="227703" y="1771031"/>
            <a:ext cx="7222672" cy="1120995"/>
            <a:chOff x="291311" y="1466695"/>
            <a:chExt cx="7222672" cy="112099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835C87C-77EF-ABD8-CFCF-31036AE042D4}"/>
                </a:ext>
              </a:extLst>
            </p:cNvPr>
            <p:cNvSpPr txBox="1"/>
            <p:nvPr/>
          </p:nvSpPr>
          <p:spPr>
            <a:xfrm>
              <a:off x="291311" y="1466695"/>
              <a:ext cx="5688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u="sng"/>
                <a:t>Traitement préalable </a:t>
              </a:r>
              <a:r>
                <a:rPr lang="fr-FR" sz="1600" b="1"/>
                <a:t>: Centrage et réduction des données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B41DAF6-416D-2417-D1EB-B9155537EA89}"/>
                </a:ext>
              </a:extLst>
            </p:cNvPr>
            <p:cNvSpPr txBox="1"/>
            <p:nvPr/>
          </p:nvSpPr>
          <p:spPr>
            <a:xfrm>
              <a:off x="2173250" y="1754052"/>
              <a:ext cx="5340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Centrage :   on soustrait à chaque valeur la moyenne des valeurs</a:t>
              </a:r>
            </a:p>
            <a:p>
              <a:r>
                <a:rPr lang="fr-FR" sz="1200"/>
                <a:t>Réduction : on divise chaque valeur par son écart type</a:t>
              </a:r>
            </a:p>
            <a:p>
              <a:endParaRPr lang="fr-FR" sz="1200"/>
            </a:p>
            <a:p>
              <a:r>
                <a:rPr lang="fr-FR" sz="1200"/>
                <a:t>                           les données sont  indépendantes de l’unité ou de l’échelle choisie </a:t>
              </a:r>
            </a:p>
          </p:txBody>
        </p:sp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7B5ACCDF-7E9B-7D96-0279-63D9149DAC46}"/>
                </a:ext>
              </a:extLst>
            </p:cNvPr>
            <p:cNvSpPr/>
            <p:nvPr/>
          </p:nvSpPr>
          <p:spPr>
            <a:xfrm rot="16200000">
              <a:off x="2801577" y="2311292"/>
              <a:ext cx="238167" cy="314629"/>
            </a:xfrm>
            <a:prstGeom prst="downArrow">
              <a:avLst>
                <a:gd name="adj1" fmla="val 71007"/>
                <a:gd name="adj2" fmla="val 4676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B3DDF870-D9D8-8753-EF5D-DA233F4B6527}"/>
              </a:ext>
            </a:extLst>
          </p:cNvPr>
          <p:cNvSpPr txBox="1"/>
          <p:nvPr/>
        </p:nvSpPr>
        <p:spPr>
          <a:xfrm>
            <a:off x="335042" y="4483824"/>
            <a:ext cx="5171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Méthode 1 </a:t>
            </a:r>
            <a:r>
              <a:rPr lang="fr-FR" sz="1600" b="1"/>
              <a:t>: Classification Ascendante Hierarchique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1D906EC-58B5-331E-CD33-E424CFC856D3}"/>
              </a:ext>
            </a:extLst>
          </p:cNvPr>
          <p:cNvSpPr txBox="1"/>
          <p:nvPr/>
        </p:nvSpPr>
        <p:spPr>
          <a:xfrm>
            <a:off x="6640535" y="4446543"/>
            <a:ext cx="5171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Méthode 2 </a:t>
            </a:r>
            <a:r>
              <a:rPr lang="fr-FR" sz="1600" b="1"/>
              <a:t>: Algorithme des Kmeans </a:t>
            </a:r>
            <a:r>
              <a:rPr lang="fr-FR" sz="1200" b="1"/>
              <a:t>( ou des centres mobiles)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284B410-570E-4430-C420-31ADEFC3AADE}"/>
              </a:ext>
            </a:extLst>
          </p:cNvPr>
          <p:cNvSpPr txBox="1"/>
          <p:nvPr/>
        </p:nvSpPr>
        <p:spPr>
          <a:xfrm>
            <a:off x="227703" y="3167390"/>
            <a:ext cx="846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Principe</a:t>
            </a:r>
            <a:r>
              <a:rPr lang="fr-FR" sz="1600" b="1"/>
              <a:t>: </a:t>
            </a:r>
            <a:r>
              <a:rPr lang="fr-FR" sz="1200"/>
              <a:t>Regroupement des individus par - variance / inertie interclasse maximale               clusters les plus éloignés possibles</a:t>
            </a:r>
          </a:p>
          <a:p>
            <a:r>
              <a:rPr lang="fr-FR" sz="1200"/>
              <a:t>                                                                                 - variance / inertie intraclasse minimale                clusters les plus resserrés possibles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3F9361DF-7764-966F-EA06-3F59C2F716B1}"/>
              </a:ext>
            </a:extLst>
          </p:cNvPr>
          <p:cNvSpPr/>
          <p:nvPr/>
        </p:nvSpPr>
        <p:spPr>
          <a:xfrm rot="16200000">
            <a:off x="5755994" y="3308962"/>
            <a:ext cx="238167" cy="314629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D4802F-A225-0C95-D054-709B3ADE0B0D}"/>
              </a:ext>
            </a:extLst>
          </p:cNvPr>
          <p:cNvSpPr txBox="1"/>
          <p:nvPr/>
        </p:nvSpPr>
        <p:spPr>
          <a:xfrm>
            <a:off x="6640535" y="4785097"/>
            <a:ext cx="646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Calcul d’un nombre optimal de cluster</a:t>
            </a:r>
          </a:p>
          <a:p>
            <a:endParaRPr lang="fr-FR" sz="1200"/>
          </a:p>
          <a:p>
            <a:r>
              <a:rPr lang="fr-FR" sz="1200"/>
              <a:t>Positionnement aléatoire des centroïdes au sein de l’échantillon</a:t>
            </a:r>
          </a:p>
          <a:p>
            <a:endParaRPr lang="fr-FR" sz="1200"/>
          </a:p>
          <a:p>
            <a:r>
              <a:rPr lang="fr-FR" sz="1200"/>
              <a:t>Regroupement des individus autour du centroïde le plus proche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F94983A-5BDB-45B0-AEA8-A14E297FA8B4}"/>
              </a:ext>
            </a:extLst>
          </p:cNvPr>
          <p:cNvSpPr txBox="1"/>
          <p:nvPr/>
        </p:nvSpPr>
        <p:spPr>
          <a:xfrm>
            <a:off x="380229" y="4902301"/>
            <a:ext cx="512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Au sein de l’échantillon, appariement des individus en fonction de leur distance</a:t>
            </a:r>
          </a:p>
          <a:p>
            <a:r>
              <a:rPr lang="fr-FR" sz="1200"/>
              <a:t>(méthode des liens)</a:t>
            </a:r>
          </a:p>
          <a:p>
            <a:endParaRPr lang="fr-FR" sz="1200"/>
          </a:p>
          <a:p>
            <a:r>
              <a:rPr lang="fr-FR" sz="1200"/>
              <a:t>Formation d’une arborescence</a:t>
            </a:r>
          </a:p>
        </p:txBody>
      </p:sp>
    </p:spTree>
    <p:extLst>
      <p:ext uri="{BB962C8B-B14F-4D97-AF65-F5344CB8AC3E}">
        <p14:creationId xmlns:p14="http://schemas.microsoft.com/office/powerpoint/2010/main" val="428944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Clusterisation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970ED6-730F-27C1-17FF-4312F93D4CC2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3648972" y="2971800"/>
            <a:chExt cx="726333" cy="70771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5B560B7-2D39-1927-8F1D-6C998413A7A0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Hiérarchie">
              <a:extLst>
                <a:ext uri="{FF2B5EF4-FFF2-40B4-BE49-F238E27FC236}">
                  <a16:creationId xmlns:a16="http://schemas.microsoft.com/office/drawing/2014/main" id="{07652612-4F76-3861-F365-7DE8515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51D0DA4-7659-6504-466A-9A47FD07D3DA}"/>
              </a:ext>
            </a:extLst>
          </p:cNvPr>
          <p:cNvSpPr txBox="1"/>
          <p:nvPr/>
        </p:nvSpPr>
        <p:spPr>
          <a:xfrm>
            <a:off x="5843973" y="746589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1</a:t>
            </a:r>
            <a:r>
              <a:rPr lang="fr-FR" b="1" u="sng" baseline="30000"/>
              <a:t>ère</a:t>
            </a:r>
            <a:r>
              <a:rPr lang="fr-FR" b="1" u="sng"/>
              <a:t>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les habitudes alimentaires en ressource protéique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732D6CA-ED95-1CF1-BB3F-B32910E01219}"/>
              </a:ext>
            </a:extLst>
          </p:cNvPr>
          <p:cNvGrpSpPr/>
          <p:nvPr/>
        </p:nvGrpSpPr>
        <p:grpSpPr>
          <a:xfrm>
            <a:off x="291312" y="1264700"/>
            <a:ext cx="11500472" cy="5409683"/>
            <a:chOff x="495718" y="1264700"/>
            <a:chExt cx="11250904" cy="540968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49AE906-7BC8-ACA0-CCEF-557F0C5E9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8" t="1784"/>
            <a:stretch/>
          </p:blipFill>
          <p:spPr>
            <a:xfrm rot="16200000">
              <a:off x="3416328" y="-1655910"/>
              <a:ext cx="5409683" cy="11250904"/>
            </a:xfrm>
            <a:prstGeom prst="rect">
              <a:avLst/>
            </a:prstGeom>
          </p:spPr>
        </p:pic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0B2DA71B-06B1-F3B7-152D-B47D8EAAB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19" y="4478832"/>
              <a:ext cx="11089331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6264620-FA92-34B3-464A-0D4739D430FC}"/>
                </a:ext>
              </a:extLst>
            </p:cNvPr>
            <p:cNvSpPr txBox="1"/>
            <p:nvPr/>
          </p:nvSpPr>
          <p:spPr>
            <a:xfrm>
              <a:off x="1171711" y="4529728"/>
              <a:ext cx="1668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Truncated : 7 clusters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C69F3776-E18E-95C2-208E-0667AABE7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18" y="5362752"/>
              <a:ext cx="11089331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CEBB6E1-6069-841D-8054-31E123E13F1B}"/>
                </a:ext>
              </a:extLst>
            </p:cNvPr>
            <p:cNvSpPr txBox="1"/>
            <p:nvPr/>
          </p:nvSpPr>
          <p:spPr>
            <a:xfrm>
              <a:off x="1171711" y="5362751"/>
              <a:ext cx="1668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Truncated : 3 clusters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7E778B-78CB-1842-4229-2BBD12A6B93F}"/>
                </a:ext>
              </a:extLst>
            </p:cNvPr>
            <p:cNvSpPr txBox="1"/>
            <p:nvPr/>
          </p:nvSpPr>
          <p:spPr>
            <a:xfrm>
              <a:off x="986077" y="1403404"/>
              <a:ext cx="5688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u="sng"/>
                <a:t>Classification Ascendante Hierarchique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21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F3038F0F-65C0-8D8D-C3F9-B3670481312F}"/>
              </a:ext>
            </a:extLst>
          </p:cNvPr>
          <p:cNvSpPr/>
          <p:nvPr/>
        </p:nvSpPr>
        <p:spPr>
          <a:xfrm rot="16200000">
            <a:off x="5848773" y="5117926"/>
            <a:ext cx="749457" cy="1036523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FCE27247-9527-3883-05DB-8DE631BD5604}"/>
              </a:ext>
            </a:extLst>
          </p:cNvPr>
          <p:cNvSpPr txBox="1">
            <a:spLocks/>
          </p:cNvSpPr>
          <p:nvPr/>
        </p:nvSpPr>
        <p:spPr>
          <a:xfrm>
            <a:off x="291312" y="607886"/>
            <a:ext cx="11564190" cy="605919"/>
          </a:xfrm>
          <a:prstGeom prst="rect">
            <a:avLst/>
          </a:prstGeom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C00000"/>
                </a:solidFill>
              </a:rPr>
              <a:t>	Clusterisation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970ED6-730F-27C1-17FF-4312F93D4CC2}"/>
              </a:ext>
            </a:extLst>
          </p:cNvPr>
          <p:cNvGrpSpPr/>
          <p:nvPr/>
        </p:nvGrpSpPr>
        <p:grpSpPr>
          <a:xfrm>
            <a:off x="445378" y="556989"/>
            <a:ext cx="726333" cy="707712"/>
            <a:chOff x="3648972" y="2971800"/>
            <a:chExt cx="726333" cy="70771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5B560B7-2D39-1927-8F1D-6C998413A7A0}"/>
                </a:ext>
              </a:extLst>
            </p:cNvPr>
            <p:cNvSpPr/>
            <p:nvPr/>
          </p:nvSpPr>
          <p:spPr>
            <a:xfrm>
              <a:off x="3648972" y="2971800"/>
              <a:ext cx="726333" cy="7077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Graphique 6" descr="Hiérarchie">
              <a:extLst>
                <a:ext uri="{FF2B5EF4-FFF2-40B4-BE49-F238E27FC236}">
                  <a16:creationId xmlns:a16="http://schemas.microsoft.com/office/drawing/2014/main" id="{07652612-4F76-3861-F365-7DE8515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8466" y="3061984"/>
              <a:ext cx="527344" cy="527344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51D0DA4-7659-6504-466A-9A47FD07D3DA}"/>
              </a:ext>
            </a:extLst>
          </p:cNvPr>
          <p:cNvSpPr txBox="1"/>
          <p:nvPr/>
        </p:nvSpPr>
        <p:spPr>
          <a:xfrm>
            <a:off x="5843973" y="746589"/>
            <a:ext cx="634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1</a:t>
            </a:r>
            <a:r>
              <a:rPr lang="fr-FR" b="1" u="sng" baseline="30000"/>
              <a:t>ère</a:t>
            </a:r>
            <a:r>
              <a:rPr lang="fr-FR" b="1" u="sng"/>
              <a:t> approche</a:t>
            </a:r>
            <a:r>
              <a:rPr lang="fr-FR" b="1"/>
              <a:t> </a:t>
            </a:r>
            <a:r>
              <a:rPr lang="fr-FR" sz="1400" b="1"/>
              <a:t>: </a:t>
            </a:r>
            <a:r>
              <a:rPr lang="fr-FR" sz="1400"/>
              <a:t>étude sur les habitudes alimentaires en ressource protéique</a:t>
            </a:r>
            <a:endParaRPr lang="fr-FR" sz="1400">
              <a:solidFill>
                <a:schemeClr val="bg1"/>
              </a:solidFill>
            </a:endParaRPr>
          </a:p>
          <a:p>
            <a:r>
              <a:rPr lang="fr-FR" sz="14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5034EBF-023A-33BE-A85B-C309A479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8"/>
          <a:stretch/>
        </p:blipFill>
        <p:spPr>
          <a:xfrm>
            <a:off x="453152" y="1835941"/>
            <a:ext cx="2860234" cy="2540874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88A99A8-47C4-AB1D-C725-F7552707811D}"/>
              </a:ext>
            </a:extLst>
          </p:cNvPr>
          <p:cNvGrpSpPr/>
          <p:nvPr/>
        </p:nvGrpSpPr>
        <p:grpSpPr>
          <a:xfrm>
            <a:off x="6858758" y="4214954"/>
            <a:ext cx="4977411" cy="2442740"/>
            <a:chOff x="6858758" y="4214954"/>
            <a:chExt cx="4977411" cy="244274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61018DD-FFDB-EC13-FEDE-68FCC0DCF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12169" r="10986" b="16409"/>
            <a:stretch/>
          </p:blipFill>
          <p:spPr>
            <a:xfrm>
              <a:off x="6858758" y="4214954"/>
              <a:ext cx="4977411" cy="244274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C5986F0-8560-46DF-844B-CF8706F03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51" t="10519" b="57631"/>
            <a:stretch/>
          </p:blipFill>
          <p:spPr>
            <a:xfrm>
              <a:off x="7137964" y="5220773"/>
              <a:ext cx="466009" cy="1069352"/>
            </a:xfrm>
            <a:prstGeom prst="rect">
              <a:avLst/>
            </a:prstGeom>
          </p:spPr>
        </p:pic>
      </p:grp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00EB9361-2F56-F39D-786D-69691317E007}"/>
              </a:ext>
            </a:extLst>
          </p:cNvPr>
          <p:cNvSpPr/>
          <p:nvPr/>
        </p:nvSpPr>
        <p:spPr>
          <a:xfrm rot="16200000">
            <a:off x="5862195" y="2381344"/>
            <a:ext cx="749457" cy="1036523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28BF56A-D046-F005-92A1-A8AD2998A223}"/>
              </a:ext>
            </a:extLst>
          </p:cNvPr>
          <p:cNvSpPr txBox="1"/>
          <p:nvPr/>
        </p:nvSpPr>
        <p:spPr>
          <a:xfrm>
            <a:off x="5718661" y="2729815"/>
            <a:ext cx="102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CAH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4B65666-928F-59DC-46BC-32B4FBF4D652}"/>
              </a:ext>
            </a:extLst>
          </p:cNvPr>
          <p:cNvSpPr txBox="1"/>
          <p:nvPr/>
        </p:nvSpPr>
        <p:spPr>
          <a:xfrm>
            <a:off x="5684601" y="5482298"/>
            <a:ext cx="102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Kmeans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04DC49F-504A-E633-7E60-164320E8EFEC}"/>
              </a:ext>
            </a:extLst>
          </p:cNvPr>
          <p:cNvSpPr txBox="1"/>
          <p:nvPr/>
        </p:nvSpPr>
        <p:spPr>
          <a:xfrm>
            <a:off x="302766" y="1457325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Hierarchical Clustering Dendrogram</a:t>
            </a:r>
            <a:endParaRPr lang="fr-FR" sz="1600" b="1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7A9672-B56F-BF4F-B95B-4DBF89DD63B6}"/>
              </a:ext>
            </a:extLst>
          </p:cNvPr>
          <p:cNvSpPr txBox="1"/>
          <p:nvPr/>
        </p:nvSpPr>
        <p:spPr>
          <a:xfrm>
            <a:off x="365410" y="4691696"/>
            <a:ext cx="32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Méthode des Kmeans</a:t>
            </a:r>
            <a:endParaRPr lang="fr-FR" sz="1600" b="1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786DE47-262F-3E4C-0E11-80EE116F735E}"/>
              </a:ext>
            </a:extLst>
          </p:cNvPr>
          <p:cNvGrpSpPr/>
          <p:nvPr/>
        </p:nvGrpSpPr>
        <p:grpSpPr>
          <a:xfrm>
            <a:off x="6858759" y="1429274"/>
            <a:ext cx="4977411" cy="2485477"/>
            <a:chOff x="6858759" y="1429274"/>
            <a:chExt cx="4977411" cy="248547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0CBA572-40A0-9C3F-00DA-76999A18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2" t="18965" r="17767" b="15296"/>
            <a:stretch/>
          </p:blipFill>
          <p:spPr>
            <a:xfrm>
              <a:off x="6858759" y="1429274"/>
              <a:ext cx="4977411" cy="248547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C0B3DFE4-D840-2789-BA4D-4D3BF0FB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5" t="17055" r="7162" b="49421"/>
            <a:stretch/>
          </p:blipFill>
          <p:spPr>
            <a:xfrm>
              <a:off x="7016031" y="2395579"/>
              <a:ext cx="447264" cy="116354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A7128A3-69F0-4204-CCED-546300B3CDC9}"/>
              </a:ext>
            </a:extLst>
          </p:cNvPr>
          <p:cNvSpPr/>
          <p:nvPr/>
        </p:nvSpPr>
        <p:spPr>
          <a:xfrm>
            <a:off x="3359077" y="3595612"/>
            <a:ext cx="210393" cy="2103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BA11-B230-75C3-89C5-72E83947DF10}"/>
              </a:ext>
            </a:extLst>
          </p:cNvPr>
          <p:cNvSpPr/>
          <p:nvPr/>
        </p:nvSpPr>
        <p:spPr>
          <a:xfrm>
            <a:off x="3352044" y="2938413"/>
            <a:ext cx="210393" cy="210393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00DBE-B50C-2548-607B-8E4EC019870C}"/>
              </a:ext>
            </a:extLst>
          </p:cNvPr>
          <p:cNvSpPr/>
          <p:nvPr/>
        </p:nvSpPr>
        <p:spPr>
          <a:xfrm>
            <a:off x="3354265" y="3282677"/>
            <a:ext cx="210393" cy="21039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E1FD61-6449-4984-19F4-9D3E5308E78E}"/>
              </a:ext>
            </a:extLst>
          </p:cNvPr>
          <p:cNvSpPr/>
          <p:nvPr/>
        </p:nvSpPr>
        <p:spPr>
          <a:xfrm>
            <a:off x="3344175" y="2242602"/>
            <a:ext cx="210393" cy="21039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DB6B68-DB3B-8D8D-1799-68039D9E3470}"/>
              </a:ext>
            </a:extLst>
          </p:cNvPr>
          <p:cNvSpPr/>
          <p:nvPr/>
        </p:nvSpPr>
        <p:spPr>
          <a:xfrm>
            <a:off x="3332559" y="1911381"/>
            <a:ext cx="210393" cy="21039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442CD-24A0-494C-5CED-217FA23BE49A}"/>
              </a:ext>
            </a:extLst>
          </p:cNvPr>
          <p:cNvSpPr/>
          <p:nvPr/>
        </p:nvSpPr>
        <p:spPr>
          <a:xfrm>
            <a:off x="3339771" y="2607080"/>
            <a:ext cx="210393" cy="21039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3AB04-9B84-2AD9-2F02-954AB2BDB408}"/>
              </a:ext>
            </a:extLst>
          </p:cNvPr>
          <p:cNvSpPr/>
          <p:nvPr/>
        </p:nvSpPr>
        <p:spPr>
          <a:xfrm>
            <a:off x="3355956" y="3936277"/>
            <a:ext cx="210393" cy="210393"/>
          </a:xfrm>
          <a:prstGeom prst="rect">
            <a:avLst/>
          </a:prstGeom>
          <a:solidFill>
            <a:srgbClr val="F692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1F23DA2-F9BB-0285-B675-77C25839251F}"/>
              </a:ext>
            </a:extLst>
          </p:cNvPr>
          <p:cNvSpPr txBox="1"/>
          <p:nvPr/>
        </p:nvSpPr>
        <p:spPr>
          <a:xfrm>
            <a:off x="115247" y="6373085"/>
            <a:ext cx="211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/>
              <a:t>* Le coefficient de silhouette mesure </a:t>
            </a:r>
          </a:p>
          <a:p>
            <a:r>
              <a:rPr lang="fr-FR" sz="1000"/>
              <a:t>   le degré de séparation des clusters</a:t>
            </a:r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8BFA31B0-5DA6-A28B-CE31-BB58D4AD9828}"/>
              </a:ext>
            </a:extLst>
          </p:cNvPr>
          <p:cNvSpPr/>
          <p:nvPr/>
        </p:nvSpPr>
        <p:spPr>
          <a:xfrm rot="16200000">
            <a:off x="857752" y="4992874"/>
            <a:ext cx="749457" cy="1517649"/>
          </a:xfrm>
          <a:prstGeom prst="downArrow">
            <a:avLst>
              <a:gd name="adj1" fmla="val 71007"/>
              <a:gd name="adj2" fmla="val 4676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45005BF-3020-B1F0-1E0A-695C702C05C9}"/>
              </a:ext>
            </a:extLst>
          </p:cNvPr>
          <p:cNvSpPr txBox="1"/>
          <p:nvPr/>
        </p:nvSpPr>
        <p:spPr>
          <a:xfrm>
            <a:off x="468960" y="5597809"/>
            <a:ext cx="1612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Methode du coude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D2F655-2FB6-F8C2-69CB-1CBFA2A6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08" y="4691696"/>
            <a:ext cx="3037457" cy="220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41A4F09-FF1C-E1C8-44F3-4E1CD3F89076}"/>
              </a:ext>
            </a:extLst>
          </p:cNvPr>
          <p:cNvSpPr txBox="1"/>
          <p:nvPr/>
        </p:nvSpPr>
        <p:spPr>
          <a:xfrm>
            <a:off x="3506826" y="5183172"/>
            <a:ext cx="2034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rgbClr val="C00000"/>
                </a:solidFill>
              </a:rPr>
              <a:t>Nombre de clusters choisis : 7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99F568-84C3-3590-DB8F-95E9E63705ED}"/>
              </a:ext>
            </a:extLst>
          </p:cNvPr>
          <p:cNvSpPr txBox="1"/>
          <p:nvPr/>
        </p:nvSpPr>
        <p:spPr>
          <a:xfrm>
            <a:off x="2503833" y="4978373"/>
            <a:ext cx="210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774785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7282</TotalTime>
  <Words>1652</Words>
  <Application>Microsoft Office PowerPoint</Application>
  <PresentationFormat>Grand écran</PresentationFormat>
  <Paragraphs>320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inherit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Analyse en composante principale APC</vt:lpstr>
      <vt:lpstr> Analyse en composante principale APC</vt:lpstr>
      <vt:lpstr>Présentation PowerPoint</vt:lpstr>
      <vt:lpstr>Présentation PowerPoint</vt:lpstr>
      <vt:lpstr>Présentation PowerPoint</vt:lpstr>
      <vt:lpstr> Analyse en composante principale APC</vt:lpstr>
      <vt:lpstr> Analyse en composante principale APC</vt:lpstr>
      <vt:lpstr> Analyse en composante principale APC</vt:lpstr>
      <vt:lpstr> Analyse en composante principale APC</vt:lpstr>
      <vt:lpstr> Analyse des groupes</vt:lpstr>
      <vt:lpstr> Analyse des clusters</vt:lpstr>
      <vt:lpstr> Analyse des groupes</vt:lpstr>
      <vt:lpstr> Analyse des groupes</vt:lpstr>
      <vt:lpstr> Analyse des groupes</vt:lpstr>
      <vt:lpstr> Analyse des variables</vt:lpstr>
      <vt:lpstr> Analyse des variables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carlsanche@yahoo.fr</dc:creator>
  <cp:lastModifiedBy>carlsanche@yahoo.fr</cp:lastModifiedBy>
  <cp:revision>124</cp:revision>
  <cp:lastPrinted>2022-08-19T11:03:50Z</cp:lastPrinted>
  <dcterms:created xsi:type="dcterms:W3CDTF">2022-08-08T11:18:03Z</dcterms:created>
  <dcterms:modified xsi:type="dcterms:W3CDTF">2022-09-14T08:30:03Z</dcterms:modified>
</cp:coreProperties>
</file>